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type="screen16x9"/>
  <p:notesSz cx="5143500" cy="9144000"/>
  <p:embeddedFontLst>
    <p:embeddedFont>
      <p:font typeface="OPPOSans-R" panose="02010601030101010101" pitchFamily="2" charset="-122"/>
      <p:regular r:id="rId24"/>
    </p:embeddedFont>
    <p:embeddedFont>
      <p:font typeface="OPPOSans-B" panose="02010601030101010101" pitchFamily="2" charset="-122"/>
      <p:regular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  <Relationship Id="rId24" Target="fonts/font1.fntdata" Type="http://schemas.openxmlformats.org/officeDocument/2006/relationships/font"/>  <Relationship Id="rId25" Target="fonts/font2.fntdata" Type="http://schemas.openxmlformats.org/officeDocument/2006/relationships/font"/>  <Relationship Id="rId26" Target="presProps.xml" Type="http://schemas.openxmlformats.org/officeDocument/2006/relationships/presProps"/>  <Relationship Id="rId27" Target="viewProps.xml" Type="http://schemas.openxmlformats.org/officeDocument/2006/relationships/viewProps"/>  <Relationship Id="rId28" Target="theme/theme1.xml" Type="http://schemas.openxmlformats.org/officeDocument/2006/relationships/theme"/>  <Relationship Id="rId29"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png"/><Relationship Id="rId102" Type="http://schemas.openxmlformats.org/officeDocument/2006/relationships/image" Target="../media/image50.png"/><Relationship Id="rId103" Type="http://schemas.openxmlformats.org/officeDocument/2006/relationships/image" Target="../media/image51.png"/><Relationship Id="rId104" Type="http://schemas.openxmlformats.org/officeDocument/2006/relationships/image" Target="../media/image41.png"/><Relationship Id="rId109" Type="http://schemas.openxmlformats.org/officeDocument/2006/relationships/image" Target="../media/image42.png"/></Relationships>
</file>

<file path=ppt/slides/_rels/slide10.xml.rels><?xml version="1.0" encoding="UTF-8" standalone="yes"?><Relationships xmlns="http://schemas.openxmlformats.org/package/2006/relationships"><Relationship Id="rId1" Target="../slideLayouts/slideLayout1.xml" Type="http://schemas.openxmlformats.org/officeDocument/2006/relationships/slideLayout"/><Relationship Id="rId1001" Type="http://schemas.openxmlformats.org/officeDocument/2006/relationships/image" Target="../media/image79.png"/><Relationship Id="rId1003" Type="http://schemas.openxmlformats.org/officeDocument/2006/relationships/image" Target="../media/image80.png"/><Relationship Id="rId1008" Type="http://schemas.openxmlformats.org/officeDocument/2006/relationships/image" Target="../media/image8.png"/></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 Id="rId1104" Type="http://schemas.openxmlformats.org/officeDocument/2006/relationships/image" Target="../media/image8.png"/><Relationship Id="rId1108" Type="http://schemas.openxmlformats.org/officeDocument/2006/relationships/image" Target="../media/image9.png"/><Relationship Id="rId1109" Type="http://schemas.openxmlformats.org/officeDocument/2006/relationships/image" Target="../media/image11.png"/><Relationship Id="rId11010" Type="http://schemas.openxmlformats.org/officeDocument/2006/relationships/image" Target="../media/image10.png"/><Relationship Id="rId11015" Type="http://schemas.openxmlformats.org/officeDocument/2006/relationships/image" Target="../media/image7.png"/><Relationship Id="rId11016" Type="http://schemas.openxmlformats.org/officeDocument/2006/relationships/image" Target="../media/image12.png"/><Relationship Id="rId11017" Type="http://schemas.openxmlformats.org/officeDocument/2006/relationships/image" Target="../media/image13.png"/><Relationship Id="rId11022" Type="http://schemas.openxmlformats.org/officeDocument/2006/relationships/image" Target="../media/image5.png"/><Relationship Id="rId11023" Type="http://schemas.openxmlformats.org/officeDocument/2006/relationships/image" Target="../media/image48.png"/><Relationship Id="rId11024" Type="http://schemas.openxmlformats.org/officeDocument/2006/relationships/image" Target="../media/image14.png"/><Relationship Id="rId11029" Type="http://schemas.openxmlformats.org/officeDocument/2006/relationships/image" Target="../media/image3.png"/><Relationship Id="rId11030" Type="http://schemas.openxmlformats.org/officeDocument/2006/relationships/image" Target="../media/image15.png"/><Relationship Id="rId11031" Type="http://schemas.openxmlformats.org/officeDocument/2006/relationships/image" Target="../media/image17.png"/><Relationship Id="rId11036" Type="http://schemas.openxmlformats.org/officeDocument/2006/relationships/image" Target="../media/image4.png"/><Relationship Id="rId11037" Type="http://schemas.openxmlformats.org/officeDocument/2006/relationships/image" Target="../media/image16.png"/><Relationship Id="rId11038" Type="http://schemas.openxmlformats.org/officeDocument/2006/relationships/image" Target="../media/image18.png"/></Relationships>
</file>

<file path=ppt/slides/_rels/slide12.xml.rels><?xml version="1.0" encoding="UTF-8" standalone="yes"?><Relationships xmlns="http://schemas.openxmlformats.org/package/2006/relationships"><Relationship Id="rId1" Target="../slideLayouts/slideLayout1.xml" Type="http://schemas.openxmlformats.org/officeDocument/2006/relationships/slideLayout"/><Relationship Id="rId1201" Type="http://schemas.openxmlformats.org/officeDocument/2006/relationships/image" Target="../media/image72.png"/><Relationship Id="rId1202" Type="http://schemas.openxmlformats.org/officeDocument/2006/relationships/image" Target="../media/image73.png"/><Relationship Id="rId1203" Type="http://schemas.openxmlformats.org/officeDocument/2006/relationships/image" Target="../media/image74.png"/><Relationship Id="rId1204" Type="http://schemas.openxmlformats.org/officeDocument/2006/relationships/image" Target="../media/image6.png"/><Relationship Id="rId1205" Type="http://schemas.openxmlformats.org/officeDocument/2006/relationships/image" Target="../media/image19.png"/><Relationship Id="rId1206" Type="http://schemas.openxmlformats.org/officeDocument/2006/relationships/image" Target="../media/image24.png"/><Relationship Id="rId12013" Type="http://schemas.openxmlformats.org/officeDocument/2006/relationships/image" Target="../media/image8.png"/></Relationships>
</file>

<file path=ppt/slides/_rels/slide13.xml.rels><?xml version="1.0" encoding="UTF-8" standalone="yes"?><Relationships xmlns="http://schemas.openxmlformats.org/package/2006/relationships"><Relationship Id="rId1" Target="../slideLayouts/slideLayout1.xml" Type="http://schemas.openxmlformats.org/officeDocument/2006/relationships/slideLayout"/><Relationship Id="rId1301" Type="http://schemas.openxmlformats.org/officeDocument/2006/relationships/image" Target="../media/image29.png"/><Relationship Id="rId1302" Type="http://schemas.openxmlformats.org/officeDocument/2006/relationships/image" Target="../media/image31.png"/><Relationship Id="rId1303" Type="http://schemas.openxmlformats.org/officeDocument/2006/relationships/image" Target="../media/image28.png"/><Relationship Id="rId1304" Type="http://schemas.openxmlformats.org/officeDocument/2006/relationships/image" Target="../media/image26.png"/><Relationship Id="rId1305" Type="http://schemas.openxmlformats.org/officeDocument/2006/relationships/image" Target="../media/image34.png"/><Relationship Id="rId13013" Type="http://schemas.openxmlformats.org/officeDocument/2006/relationships/image" Target="../media/image8.png"/></Relationships>
</file>

<file path=ppt/slides/_rels/slide14.xml.rels><?xml version="1.0" encoding="UTF-8" standalone="yes"?><Relationships xmlns="http://schemas.openxmlformats.org/package/2006/relationships"><Relationship Id="rId1" Target="../slideLayouts/slideLayout1.xml" Type="http://schemas.openxmlformats.org/officeDocument/2006/relationships/slideLayout"/><Relationship Id="rId1402" Type="http://schemas.openxmlformats.org/officeDocument/2006/relationships/image" Target="../media/image52.png"/><Relationship Id="rId1403" Type="http://schemas.openxmlformats.org/officeDocument/2006/relationships/image" Target="../media/image27.png"/><Relationship Id="rId1405" Type="http://schemas.openxmlformats.org/officeDocument/2006/relationships/image" Target="../media/image52.png"/><Relationship Id="rId1406" Type="http://schemas.openxmlformats.org/officeDocument/2006/relationships/image" Target="../media/image22.png"/><Relationship Id="rId1408" Type="http://schemas.openxmlformats.org/officeDocument/2006/relationships/image" Target="../media/image52.png"/><Relationship Id="rId1409" Type="http://schemas.openxmlformats.org/officeDocument/2006/relationships/image" Target="../media/image21.png"/><Relationship Id="rId14011" Type="http://schemas.openxmlformats.org/officeDocument/2006/relationships/image" Target="../media/image52.png"/><Relationship Id="rId14012" Type="http://schemas.openxmlformats.org/officeDocument/2006/relationships/image" Target="../media/image25.png"/><Relationship Id="rId14014" Type="http://schemas.openxmlformats.org/officeDocument/2006/relationships/image" Target="../media/image52.png"/><Relationship Id="rId14015" Type="http://schemas.openxmlformats.org/officeDocument/2006/relationships/image" Target="../media/image35.png"/><Relationship Id="rId14017" Type="http://schemas.openxmlformats.org/officeDocument/2006/relationships/image" Target="../media/image52.png"/><Relationship Id="rId14018" Type="http://schemas.openxmlformats.org/officeDocument/2006/relationships/image" Target="../media/image37.png"/><Relationship Id="rId14021" Type="http://schemas.openxmlformats.org/officeDocument/2006/relationships/image" Target="../media/image53.png"/></Relationships>
</file>

<file path=ppt/slides/_rels/slide15.xml.rels><?xml version="1.0" encoding="UTF-8" standalone="yes"?><Relationships xmlns="http://schemas.openxmlformats.org/package/2006/relationships"><Relationship Id="rId1" Target="../slideLayouts/slideLayout1.xml" Type="http://schemas.openxmlformats.org/officeDocument/2006/relationships/slideLayout"/><Relationship Id="rId1501" Type="http://schemas.openxmlformats.org/officeDocument/2006/relationships/image" Target="../media/image39.png"/><Relationship Id="rId1502" Type="http://schemas.openxmlformats.org/officeDocument/2006/relationships/image" Target="../media/image32.png"/><Relationship Id="rId1503" Type="http://schemas.openxmlformats.org/officeDocument/2006/relationships/image" Target="../media/image30.png"/><Relationship Id="rId1504" Type="http://schemas.openxmlformats.org/officeDocument/2006/relationships/image" Target="../media/image33.png"/><Relationship Id="rId15011" Type="http://schemas.openxmlformats.org/officeDocument/2006/relationships/image" Target="../media/image8.png"/></Relationships>
</file>

<file path=ppt/slides/_rels/slide16.xml.rels><?xml version="1.0" encoding="UTF-8" standalone="yes"?><Relationships xmlns="http://schemas.openxmlformats.org/package/2006/relationships"><Relationship Id="rId1" Target="../slideLayouts/slideLayout1.xml" Type="http://schemas.openxmlformats.org/officeDocument/2006/relationships/slideLayout"/><Relationship Id="rId1601" Type="http://schemas.openxmlformats.org/officeDocument/2006/relationships/image" Target="../media/image49.png"/><Relationship Id="rId1605" Type="http://schemas.openxmlformats.org/officeDocument/2006/relationships/image" Target="../media/image1.png"/><Relationship Id="rId1606" Type="http://schemas.openxmlformats.org/officeDocument/2006/relationships/image" Target="../media/image50.png"/><Relationship Id="rId1607" Type="http://schemas.openxmlformats.org/officeDocument/2006/relationships/image" Target="../media/image51.png"/></Relationships>
</file>

<file path=ppt/slides/_rels/slide17.xml.rels><?xml version="1.0" encoding="UTF-8" standalone="yes"?><Relationships xmlns="http://schemas.openxmlformats.org/package/2006/relationships"><Relationship Id="rId1" Target="../slideLayouts/slideLayout1.xml" Type="http://schemas.openxmlformats.org/officeDocument/2006/relationships/slideLayout"/><Relationship Id="rId1701" Type="http://schemas.openxmlformats.org/officeDocument/2006/relationships/image" Target="../media/image38.jpeg"/><Relationship Id="rId1702" Type="http://schemas.openxmlformats.org/officeDocument/2006/relationships/image" Target="../media/image40.jpeg"/><Relationship Id="rId1703" Type="http://schemas.openxmlformats.org/officeDocument/2006/relationships/image" Target="../media/image58.png"/><Relationship Id="rId1707" Type="http://schemas.openxmlformats.org/officeDocument/2006/relationships/image" Target="../media/image54.png"/></Relationships>
</file>

<file path=ppt/slides/_rels/slide18.xml.rels><?xml version="1.0" encoding="UTF-8" standalone="yes"?><Relationships xmlns="http://schemas.openxmlformats.org/package/2006/relationships"><Relationship Id="rId1" Target="../slideLayouts/slideLayout1.xml" Type="http://schemas.openxmlformats.org/officeDocument/2006/relationships/slideLayout"/><Relationship Id="rId1801" Type="http://schemas.openxmlformats.org/officeDocument/2006/relationships/image" Target="../media/image49.png"/><Relationship Id="rId1805" Type="http://schemas.openxmlformats.org/officeDocument/2006/relationships/image" Target="../media/image1.png"/><Relationship Id="rId1806" Type="http://schemas.openxmlformats.org/officeDocument/2006/relationships/image" Target="../media/image50.png"/><Relationship Id="rId1807" Type="http://schemas.openxmlformats.org/officeDocument/2006/relationships/image" Target="../media/image51.png"/></Relationships>
</file>

<file path=ppt/slides/_rels/slide19.xml.rels><?xml version="1.0" encoding="UTF-8" standalone="yes"?><Relationships xmlns="http://schemas.openxmlformats.org/package/2006/relationships"><Relationship Id="rId1" Target="../slideLayouts/slideLayout1.xml" Type="http://schemas.openxmlformats.org/officeDocument/2006/relationships/slideLayout"/><Relationship Id="rId1901" Type="http://schemas.openxmlformats.org/officeDocument/2006/relationships/image" Target="../media/image55.png"/><Relationship Id="rId1903" Type="http://schemas.openxmlformats.org/officeDocument/2006/relationships/image" Target="../media/image55.png"/><Relationship Id="rId1907" Type="http://schemas.openxmlformats.org/officeDocument/2006/relationships/image" Target="../media/image57.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81.png"/><Relationship Id="rId202" Type="http://schemas.openxmlformats.org/officeDocument/2006/relationships/image" Target="../media/image43.png"/></Relationships>
</file>

<file path=ppt/slides/_rels/slide20.xml.rels><?xml version="1.0" encoding="UTF-8" standalone="yes"?><Relationships xmlns="http://schemas.openxmlformats.org/package/2006/relationships"><Relationship Id="rId1" Target="../slideLayouts/slideLayout1.xml" Type="http://schemas.openxmlformats.org/officeDocument/2006/relationships/slideLayout"/><Relationship Id="rId2001" Type="http://schemas.openxmlformats.org/officeDocument/2006/relationships/image" Target="../media/image55.png"/><Relationship Id="rId2003" Type="http://schemas.openxmlformats.org/officeDocument/2006/relationships/image" Target="../media/image55.png"/><Relationship Id="rId2007" Type="http://schemas.openxmlformats.org/officeDocument/2006/relationships/image" Target="../media/image56.png"/></Relationships>
</file>

<file path=ppt/slides/_rels/slide21.xml.rels><?xml version="1.0" encoding="UTF-8" standalone="yes"?><Relationships xmlns="http://schemas.openxmlformats.org/package/2006/relationships"><Relationship Id="rId1" Target="../slideLayouts/slideLayout1.xml" Type="http://schemas.openxmlformats.org/officeDocument/2006/relationships/slideLayout"/><Relationship Id="rId2101" Type="http://schemas.openxmlformats.org/officeDocument/2006/relationships/image" Target="../media/image23.png"/><Relationship Id="rId2102" Type="http://schemas.openxmlformats.org/officeDocument/2006/relationships/image" Target="../media/image36.png"/></Relationships>
</file>

<file path=ppt/slides/_rels/slide22.xml.rels><?xml version="1.0" encoding="UTF-8" standalone="yes"?><Relationships xmlns="http://schemas.openxmlformats.org/package/2006/relationships"><Relationship Id="rId1" Target="../slideLayouts/slideLayout1.xml" Type="http://schemas.openxmlformats.org/officeDocument/2006/relationships/slideLayout"/><Relationship Id="rId2201" Type="http://schemas.openxmlformats.org/officeDocument/2006/relationships/image" Target="../media/image1.png"/><Relationship Id="rId2202" Type="http://schemas.openxmlformats.org/officeDocument/2006/relationships/image" Target="../media/image50.png"/><Relationship Id="rId2203" Type="http://schemas.openxmlformats.org/officeDocument/2006/relationships/image" Target="../media/image51.png"/><Relationship Id="rId2204" Type="http://schemas.openxmlformats.org/officeDocument/2006/relationships/image" Target="../media/image41.png"/><Relationship Id="rId2207" Type="http://schemas.openxmlformats.org/officeDocument/2006/relationships/image" Target="../media/image20.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78.png"/><Relationship Id="rId302" Type="http://schemas.openxmlformats.org/officeDocument/2006/relationships/image" Target="../media/image44.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49.png"/><Relationship Id="rId406" Type="http://schemas.openxmlformats.org/officeDocument/2006/relationships/image" Target="../media/image1.png"/><Relationship Id="rId407" Type="http://schemas.openxmlformats.org/officeDocument/2006/relationships/image" Target="../media/image50.png"/><Relationship Id="rId408" Type="http://schemas.openxmlformats.org/officeDocument/2006/relationships/image" Target="../media/image51.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6" Type="http://schemas.openxmlformats.org/officeDocument/2006/relationships/image" Target="../media/image71.png"/><Relationship Id="rId507" Type="http://schemas.openxmlformats.org/officeDocument/2006/relationships/image" Target="../media/image59.png"/><Relationship Id="rId509" Type="http://schemas.openxmlformats.org/officeDocument/2006/relationships/image" Target="../media/image60.png"/><Relationship Id="rId5011" Type="http://schemas.openxmlformats.org/officeDocument/2006/relationships/image" Target="../media/image61.png"/><Relationship Id="rId5012" Type="http://schemas.openxmlformats.org/officeDocument/2006/relationships/image" Target="../media/image8.png"/><Relationship Id="rId5014" Type="http://schemas.openxmlformats.org/officeDocument/2006/relationships/image" Target="../media/image62.png"/><Relationship Id="rId5016" Type="http://schemas.openxmlformats.org/officeDocument/2006/relationships/image" Target="../media/image63.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49.png"/><Relationship Id="rId605" Type="http://schemas.openxmlformats.org/officeDocument/2006/relationships/image" Target="../media/image1.png"/><Relationship Id="rId606" Type="http://schemas.openxmlformats.org/officeDocument/2006/relationships/image" Target="../media/image50.png"/><Relationship Id="rId607" Type="http://schemas.openxmlformats.org/officeDocument/2006/relationships/image" Target="../media/image51.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64.png"/><Relationship Id="rId702" Type="http://schemas.openxmlformats.org/officeDocument/2006/relationships/image" Target="../media/image65.png"/><Relationship Id="rId703" Type="http://schemas.openxmlformats.org/officeDocument/2006/relationships/image" Target="../media/image66.png"/><Relationship Id="rId704" Type="http://schemas.openxmlformats.org/officeDocument/2006/relationships/image" Target="../media/image66.png"/><Relationship Id="rId7015" Type="http://schemas.openxmlformats.org/officeDocument/2006/relationships/image" Target="../media/image45.png"/><Relationship Id="rId7016" Type="http://schemas.openxmlformats.org/officeDocument/2006/relationships/image" Target="../media/image46.png"/><Relationship Id="rId7017" Type="http://schemas.openxmlformats.org/officeDocument/2006/relationships/image" Target="../media/image2.png"/><Relationship Id="rId7018" Type="http://schemas.openxmlformats.org/officeDocument/2006/relationships/image" Target="../media/image47.png"/><Relationship Id="rId7019" Type="http://schemas.openxmlformats.org/officeDocument/2006/relationships/image" Target="../media/image8.png"/></Relationships>
</file>

<file path=ppt/slides/_rels/slide8.xml.rels><?xml version="1.0" encoding="UTF-8" standalone="yes"?><Relationships xmlns="http://schemas.openxmlformats.org/package/2006/relationships"><Relationship Id="rId1" Target="../slideLayouts/slideLayout1.xml" Type="http://schemas.openxmlformats.org/officeDocument/2006/relationships/slideLayout"/><Relationship Id="rId801" Type="http://schemas.openxmlformats.org/officeDocument/2006/relationships/image" Target="../media/image67.png"/><Relationship Id="rId808" Type="http://schemas.openxmlformats.org/officeDocument/2006/relationships/image" Target="../media/image8.png"/></Relationships>
</file>

<file path=ppt/slides/_rels/slide9.xml.rels><?xml version="1.0" encoding="UTF-8" standalone="yes"?><Relationships xmlns="http://schemas.openxmlformats.org/package/2006/relationships"><Relationship Id="rId1" Target="../slideLayouts/slideLayout1.xml" Type="http://schemas.openxmlformats.org/officeDocument/2006/relationships/slideLayout"/><Relationship Id="rId901" Type="http://schemas.openxmlformats.org/officeDocument/2006/relationships/image" Target="../media/image77.png"/><Relationship Id="rId902" Type="http://schemas.openxmlformats.org/officeDocument/2006/relationships/image" Target="../media/image76.png"/><Relationship Id="rId903" Type="http://schemas.openxmlformats.org/officeDocument/2006/relationships/image" Target="../media/image75.png"/><Relationship Id="rId904" Type="http://schemas.openxmlformats.org/officeDocument/2006/relationships/image" Target="../media/image68.png"/><Relationship Id="rId905" Type="http://schemas.openxmlformats.org/officeDocument/2006/relationships/image" Target="../media/image69.png"/><Relationship Id="rId906" Type="http://schemas.openxmlformats.org/officeDocument/2006/relationships/image" Target="../media/image70.png"/><Relationship Id="rId901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101">
                </a:blip>
          <a:srcRect/>
          <a:stretch>
            <a:fillRect/>
          </a:stretch>
        </p:blipFill>
        <p:spPr>
          <a:xfrm rot="0" flipV="0" flipH="0">
            <a:off x="2654300" y="12331700"/>
            <a:ext cx="2387600" cy="2387600"/>
          </a:xfrm>
          <a:prstGeom prst="rect">
            <a:avLst/>
          </a:prstGeom>
        </p:spPr>
      </p:pic>
      <p:pic>
        <p:nvPicPr>
          <p:cNvPr id="102" name="image 102"/>
          <p:cNvPicPr>
            <a:picLocks noChangeAspect="1"/>
          </p:cNvPicPr>
          <p:nvPr/>
        </p:nvPicPr>
        <p:blipFill>
          <a:blip r:embed="rId102">
                </a:blip>
          <a:srcRect/>
          <a:stretch>
            <a:fillRect/>
          </a:stretch>
        </p:blipFill>
        <p:spPr>
          <a:xfrm rot="0" flipV="0" flipH="0">
            <a:off x="22580600" y="4622800"/>
            <a:ext cx="3111500" cy="3111500"/>
          </a:xfrm>
          <a:prstGeom prst="rect">
            <a:avLst/>
          </a:prstGeom>
        </p:spPr>
      </p:pic>
      <p:pic>
        <p:nvPicPr>
          <p:cNvPr id="103" name="image 103"/>
          <p:cNvPicPr>
            <a:picLocks noChangeAspect="1"/>
          </p:cNvPicPr>
          <p:nvPr/>
        </p:nvPicPr>
        <p:blipFill>
          <a:blip r:embed="rId103">
                </a:blip>
          <a:srcRect/>
          <a:stretch>
            <a:fillRect/>
          </a:stretch>
        </p:blipFill>
        <p:spPr>
          <a:xfrm rot="0" flipV="0" flipH="0">
            <a:off x="-4229100" y="-5041900"/>
            <a:ext cx="9499600" cy="9499600"/>
          </a:xfrm>
          <a:prstGeom prst="rect">
            <a:avLst/>
          </a:prstGeom>
        </p:spPr>
      </p:pic>
      <p:pic>
        <p:nvPicPr>
          <p:cNvPr id="104" name="image 104"/>
          <p:cNvPicPr>
            <a:picLocks noChangeAspect="1"/>
          </p:cNvPicPr>
          <p:nvPr/>
        </p:nvPicPr>
        <p:blipFill>
          <a:blip r:embed="rId104">
                </a:blip>
          <a:srcRect/>
          <a:stretch>
            <a:fillRect/>
          </a:stretch>
        </p:blipFill>
        <p:spPr>
          <a:xfrm rot="0" flipV="0" flipH="0">
            <a:off x="419100" y="457200"/>
            <a:ext cx="23558500" cy="12801600"/>
          </a:xfrm>
          <a:prstGeom prst="rect">
            <a:avLst/>
          </a:prstGeom>
        </p:spPr>
      </p:pic>
      <p:sp>
        <p:nvSpPr>
          <p:cNvPr id="105" name="Object 105"/>
          <p:cNvSpPr txBox="1"/>
          <p:nvPr/>
        </p:nvSpPr>
        <p:spPr>
          <a:xfrm>
            <a:off x="1289049" y="11637010"/>
            <a:ext cx="21805900" cy="431800"/>
          </a:xfrm>
          <a:prstGeom prst="rect">
            <a:avLst/>
          </a:prstGeom>
        </p:spPr>
        <p:txBody>
          <a:bodyPr vert="horz" anchor="t" rtlCol="0" anchorCtr="0">
            <a:noAutofit/>
          </a:bodyPr>
          <a:lstStyle/>
          <a:p>
            <a:pPr algn="ctr">
              <a:lnSpc>
                <a:spcPct val="100000"/>
              </a:lnSpc>
            </a:pPr>
            <a:r>
              <a:rPr sz="2800" i="0" b="0" spc="280" dirty="0" smtClean="0" lang="zh-CN">
                <a:solidFill>
                  <a:srgbClr val="000000"/>
                </a:solidFill>
                <a:latin typeface="OPPOSans-R"/>
                <a:ea typeface="OPPOSans-R"/>
              </a:rPr>
              <a:t>姓名：高小定        学号：20190529        学校：稿定大学         指导老师：稿定</a:t>
            </a:r>
            <a:endParaRPr lang="zh-CN" altLang="en-US"/>
          </a:p>
        </p:txBody>
      </p:sp>
      <p:sp>
        <p:nvSpPr>
          <p:cNvPr id="106" name="Object 106"/>
          <p:cNvSpPr txBox="1"/>
          <p:nvPr/>
        </p:nvSpPr>
        <p:spPr>
          <a:xfrm>
            <a:off x="3041650" y="7380922"/>
            <a:ext cx="18313400" cy="863600"/>
          </a:xfrm>
          <a:prstGeom prst="rect">
            <a:avLst/>
          </a:prstGeom>
        </p:spPr>
        <p:txBody>
          <a:bodyPr vert="horz" anchor="t" rtlCol="0" anchorCtr="0">
            <a:noAutofit/>
          </a:bodyPr>
          <a:lstStyle/>
          <a:p>
            <a:pPr algn="ctr">
              <a:lnSpc>
                <a:spcPct val="100000"/>
              </a:lnSpc>
            </a:pPr>
            <a:r>
              <a:rPr sz="5700" i="0" b="0" spc="2508" dirty="0" smtClean="0" lang="zh-CN">
                <a:solidFill>
                  <a:srgbClr val="000000"/>
                </a:solidFill>
                <a:latin typeface="OPPOSans-R"/>
                <a:ea typeface="OPPOSans-R"/>
              </a:rPr>
              <a:t>论中国菜名的不可译性</a:t>
            </a:r>
            <a:endParaRPr lang="zh-CN" altLang="en-US"/>
          </a:p>
        </p:txBody>
      </p:sp>
      <p:sp>
        <p:nvSpPr>
          <p:cNvPr id="107" name="Object 107"/>
          <p:cNvSpPr txBox="1"/>
          <p:nvPr/>
        </p:nvSpPr>
        <p:spPr>
          <a:xfrm>
            <a:off x="2089150" y="5602287"/>
            <a:ext cx="20218400" cy="1625600"/>
          </a:xfrm>
          <a:prstGeom prst="rect">
            <a:avLst/>
          </a:prstGeom>
        </p:spPr>
        <p:txBody>
          <a:bodyPr vert="horz" anchor="t" rtlCol="0" anchorCtr="0">
            <a:noAutofit/>
          </a:bodyPr>
          <a:lstStyle/>
          <a:p>
            <a:pPr algn="ctr">
              <a:lnSpc>
                <a:spcPct val="100000"/>
              </a:lnSpc>
            </a:pPr>
            <a:r>
              <a:rPr sz="10700" i="0" b="0" spc="3210" dirty="0" smtClean="0" lang="zh-CN">
                <a:solidFill>
                  <a:srgbClr val="000000"/>
                </a:solidFill>
                <a:latin typeface="OPPOSans-B"/>
                <a:ea typeface="OPPOSans-B"/>
              </a:rPr>
              <a:t>毕业论文答辩</a:t>
            </a:r>
            <a:endParaRPr lang="zh-CN" altLang="en-US"/>
          </a:p>
        </p:txBody>
      </p:sp>
      <p:sp>
        <p:nvSpPr>
          <p:cNvPr id="108" name="Object 108"/>
          <p:cNvSpPr txBox="1"/>
          <p:nvPr/>
        </p:nvSpPr>
        <p:spPr>
          <a:xfrm>
            <a:off x="685800" y="977900"/>
            <a:ext cx="23012400" cy="431800"/>
          </a:xfrm>
          <a:prstGeom prst="rect">
            <a:avLst/>
          </a:prstGeom>
        </p:spPr>
        <p:txBody>
          <a:bodyPr vert="horz" anchor="t" rtlCol="0" anchorCtr="0">
            <a:noAutofit/>
          </a:bodyPr>
          <a:lstStyle/>
          <a:p>
            <a:pPr algn="ctr">
              <a:lnSpc>
                <a:spcPct val="100000"/>
              </a:lnSpc>
            </a:pPr>
            <a:r>
              <a:rPr sz="2800" i="0" b="0" spc="5320" dirty="0" smtClean="0" lang="zh-CN">
                <a:solidFill>
                  <a:srgbClr val="000000"/>
                </a:solidFill>
                <a:latin typeface="OPPOSans-R"/>
                <a:ea typeface="OPPOSans-R"/>
              </a:rPr>
              <a:t>GRADUATION THESIS DEFENSE</a:t>
            </a:r>
            <a:endParaRPr lang="zh-CN" altLang="en-US"/>
          </a:p>
        </p:txBody>
      </p:sp>
      <p:pic>
        <p:nvPicPr>
          <p:cNvPr id="109" name="image 109"/>
          <p:cNvPicPr>
            <a:picLocks noChangeAspect="1"/>
          </p:cNvPicPr>
          <p:nvPr/>
        </p:nvPicPr>
        <p:blipFill>
          <a:blip r:embed="rId109">
                </a:blip>
          <a:srcRect/>
          <a:stretch>
            <a:fillRect/>
          </a:stretch>
        </p:blipFill>
        <p:spPr>
          <a:xfrm rot="0" flipV="0" flipH="0">
            <a:off x="11099800" y="2540000"/>
            <a:ext cx="2197100" cy="2197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1001" name="image 1001"/>
          <p:cNvPicPr>
            <a:picLocks noChangeAspect="1"/>
          </p:cNvPicPr>
          <p:nvPr/>
        </p:nvPicPr>
        <p:blipFill>
          <a:blip r:embed="rId1001">
                </a:blip>
          <a:srcRect/>
          <a:stretch>
            <a:fillRect/>
          </a:stretch>
        </p:blipFill>
        <p:spPr>
          <a:xfrm rot="0" flipV="0" flipH="0">
            <a:off x="12407900" y="2984500"/>
            <a:ext cx="9677400" cy="7683500"/>
          </a:xfrm>
          <a:prstGeom prst="rect">
            <a:avLst/>
          </a:prstGeom>
        </p:spPr>
      </p:pic>
      <p:sp>
        <p:nvSpPr>
          <p:cNvPr id="1002" name="Object 1002"/>
          <p:cNvSpPr txBox="1"/>
          <p:nvPr/>
        </p:nvSpPr>
        <p:spPr>
          <a:xfrm>
            <a:off x="12331700" y="11052175"/>
            <a:ext cx="9715499"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B"/>
                <a:ea typeface="OPPOSans-B"/>
              </a:rPr>
              <a:t>中国菜特色</a:t>
            </a:r>
            <a:endParaRPr lang="zh-CN" altLang="en-US"/>
          </a:p>
        </p:txBody>
      </p:sp>
      <p:pic>
        <p:nvPicPr>
          <p:cNvPr id="1003" name="image 1003"/>
          <p:cNvPicPr>
            <a:picLocks noChangeAspect="1"/>
          </p:cNvPicPr>
          <p:nvPr/>
        </p:nvPicPr>
        <p:blipFill>
          <a:blip r:embed="rId1003">
                </a:blip>
          <a:srcRect/>
          <a:stretch>
            <a:fillRect/>
          </a:stretch>
        </p:blipFill>
        <p:spPr>
          <a:xfrm rot="0" flipV="0" flipH="0">
            <a:off x="2235200" y="2984500"/>
            <a:ext cx="9664700" cy="7683500"/>
          </a:xfrm>
          <a:prstGeom prst="rect">
            <a:avLst/>
          </a:prstGeom>
        </p:spPr>
      </p:pic>
      <p:sp>
        <p:nvSpPr>
          <p:cNvPr id="1004" name="Object 1004"/>
          <p:cNvSpPr txBox="1"/>
          <p:nvPr/>
        </p:nvSpPr>
        <p:spPr>
          <a:xfrm>
            <a:off x="2120900" y="11052175"/>
            <a:ext cx="9893299"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B"/>
                <a:ea typeface="OPPOSans-B"/>
              </a:rPr>
              <a:t>八大区域菜系</a:t>
            </a:r>
            <a:endParaRPr lang="zh-CN" altLang="en-US"/>
          </a:p>
        </p:txBody>
      </p:sp>
      <p:sp>
        <p:nvSpPr>
          <p:cNvPr id="1005" name="Object 1005"/>
          <p:cNvSpPr txBox="1"/>
          <p:nvPr/>
        </p:nvSpPr>
        <p:spPr>
          <a:xfrm>
            <a:off x="2133600" y="1092200"/>
            <a:ext cx="94615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中国烹饪文化</a:t>
            </a:r>
            <a:endParaRPr lang="zh-CN" altLang="en-US"/>
          </a:p>
        </p:txBody>
      </p:sp>
      <p:sp>
        <p:nvSpPr>
          <p:cNvPr id="1006" name="Object 1006"/>
          <p:cNvSpPr txBox="1"/>
          <p:nvPr/>
        </p:nvSpPr>
        <p:spPr>
          <a:xfrm>
            <a:off x="2133600" y="1841500"/>
            <a:ext cx="103505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CHINESE CUISINE CULTURE</a:t>
            </a:r>
            <a:endParaRPr lang="zh-CN" altLang="en-US"/>
          </a:p>
        </p:txBody>
      </p:sp>
      <p:sp>
        <p:nvSpPr>
          <p:cNvPr id="1007" name="Object 1007"/>
          <p:cNvSpPr txBox="1"/>
          <p:nvPr/>
        </p:nvSpPr>
        <p:spPr>
          <a:xfrm>
            <a:off x="762000" y="1114425"/>
            <a:ext cx="2044700" cy="762000"/>
          </a:xfrm>
          <a:prstGeom prst="rect">
            <a:avLst/>
          </a:prstGeom>
        </p:spPr>
        <p:txBody>
          <a:bodyPr vert="horz" anchor="t" rtlCol="0" anchorCtr="0">
            <a:noAutofit/>
          </a:bodyPr>
          <a:lstStyle/>
          <a:p>
            <a:pPr algn="l">
              <a:lnSpc>
                <a:spcPct val="100000"/>
              </a:lnSpc>
            </a:pPr>
            <a:r>
              <a:rPr sz="5000" i="0" b="0" spc="500" dirty="0" smtClean="0" lang="zh-CN">
                <a:solidFill>
                  <a:srgbClr val="000000"/>
                </a:solidFill>
                <a:latin typeface="OPPOSans-R"/>
                <a:ea typeface="OPPOSans-R"/>
              </a:rPr>
              <a:t>3.1</a:t>
            </a:r>
            <a:endParaRPr lang="zh-CN" altLang="en-US"/>
          </a:p>
        </p:txBody>
      </p:sp>
      <p:pic>
        <p:nvPicPr>
          <p:cNvPr id="1008" name="image 1008"/>
          <p:cNvPicPr>
            <a:picLocks noChangeAspect="1"/>
          </p:cNvPicPr>
          <p:nvPr/>
        </p:nvPicPr>
        <p:blipFill>
          <a:blip r:embed="rId1008">
                </a:blip>
          <a:srcRect/>
          <a:stretch>
            <a:fillRect/>
          </a:stretch>
        </p:blipFill>
        <p:spPr>
          <a:xfrm rot="0" flipV="0" flipH="0">
            <a:off x="-12700" y="1168400"/>
            <a:ext cx="546100" cy="1206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1101" name="Object 1101"/>
          <p:cNvSpPr txBox="1"/>
          <p:nvPr/>
        </p:nvSpPr>
        <p:spPr>
          <a:xfrm>
            <a:off x="2133600" y="1120775"/>
            <a:ext cx="97536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中国菜名</a:t>
            </a:r>
            <a:endParaRPr lang="zh-CN" altLang="en-US"/>
          </a:p>
        </p:txBody>
      </p:sp>
      <p:sp>
        <p:nvSpPr>
          <p:cNvPr id="1102" name="Object 1102"/>
          <p:cNvSpPr txBox="1"/>
          <p:nvPr/>
        </p:nvSpPr>
        <p:spPr>
          <a:xfrm>
            <a:off x="2133600" y="1857375"/>
            <a:ext cx="98679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CHINESE DISH NAMES</a:t>
            </a:r>
            <a:endParaRPr lang="zh-CN" altLang="en-US"/>
          </a:p>
        </p:txBody>
      </p:sp>
      <p:sp>
        <p:nvSpPr>
          <p:cNvPr id="1103" name="Object 1103"/>
          <p:cNvSpPr txBox="1"/>
          <p:nvPr/>
        </p:nvSpPr>
        <p:spPr>
          <a:xfrm>
            <a:off x="762000" y="1139825"/>
            <a:ext cx="2044700" cy="762000"/>
          </a:xfrm>
          <a:prstGeom prst="rect">
            <a:avLst/>
          </a:prstGeom>
        </p:spPr>
        <p:txBody>
          <a:bodyPr vert="horz" anchor="t" rtlCol="0" anchorCtr="0">
            <a:noAutofit/>
          </a:bodyPr>
          <a:lstStyle/>
          <a:p>
            <a:pPr algn="l">
              <a:lnSpc>
                <a:spcPct val="100000"/>
              </a:lnSpc>
            </a:pPr>
            <a:r>
              <a:rPr sz="5000" i="0" b="0" spc="500" dirty="0" smtClean="0" lang="zh-CN">
                <a:solidFill>
                  <a:srgbClr val="000000"/>
                </a:solidFill>
                <a:latin typeface="OPPOSans-R"/>
                <a:ea typeface="OPPOSans-R"/>
              </a:rPr>
              <a:t>3.1</a:t>
            </a:r>
            <a:endParaRPr lang="zh-CN" altLang="en-US"/>
          </a:p>
        </p:txBody>
      </p:sp>
      <p:pic>
        <p:nvPicPr>
          <p:cNvPr id="1104" name="image 1104"/>
          <p:cNvPicPr>
            <a:picLocks noChangeAspect="1"/>
          </p:cNvPicPr>
          <p:nvPr/>
        </p:nvPicPr>
        <p:blipFill>
          <a:blip r:embed="rId1104">
                </a:blip>
          <a:srcRect/>
          <a:stretch>
            <a:fillRect/>
          </a:stretch>
        </p:blipFill>
        <p:spPr>
          <a:xfrm rot="0" flipV="0" flipH="0">
            <a:off x="0" y="1184275"/>
            <a:ext cx="546100" cy="1206500"/>
          </a:xfrm>
          <a:prstGeom prst="rect">
            <a:avLst/>
          </a:prstGeom>
        </p:spPr>
      </p:pic>
      <p:grpSp>
        <p:nvGrpSpPr>
          <p:cNvPr id="1105" name="组合 1105"/>
          <p:cNvGrpSpPr/>
          <p:nvPr/>
        </p:nvGrpSpPr>
        <p:grpSpPr>
          <a:xfrm>
            <a:off x="4884573" y="3763538"/>
            <a:ext cx="14614853" cy="8076041"/>
            <a:chOff x="4884573" y="3763538"/>
            <a:chExt cx="14614853" cy="8076041"/>
          </a:xfrm>
        </p:grpSpPr>
        <p:grpSp>
          <p:nvGrpSpPr>
            <p:cNvPr id="1106" name="组合 1106"/>
            <p:cNvGrpSpPr/>
            <p:nvPr/>
          </p:nvGrpSpPr>
          <p:grpSpPr>
            <a:xfrm>
              <a:off x="4884573" y="3788977"/>
              <a:ext cx="3472458" cy="4355724"/>
              <a:chOff x="4884573" y="3788977"/>
              <a:chExt cx="3472458" cy="4355724"/>
            </a:xfrm>
          </p:grpSpPr>
          <p:grpSp>
            <p:nvGrpSpPr>
              <p:cNvPr id="1107" name="组合 1107"/>
              <p:cNvGrpSpPr/>
              <p:nvPr/>
            </p:nvGrpSpPr>
            <p:grpSpPr>
              <a:xfrm>
                <a:off x="5049928" y="4913916"/>
                <a:ext cx="3232810" cy="3230785"/>
                <a:chOff x="5049928" y="4913916"/>
                <a:chExt cx="3232810" cy="3230785"/>
              </a:xfrm>
            </p:grpSpPr>
            <p:pic>
              <p:nvPicPr>
                <p:cNvPr id="1108" name="image 1108"/>
                <p:cNvPicPr>
                  <a:picLocks noChangeAspect="1"/>
                </p:cNvPicPr>
                <p:nvPr/>
              </p:nvPicPr>
              <p:blipFill>
                <a:blip r:embed="rId1108">
                </a:blip>
                <a:srcRect/>
                <a:stretch>
                  <a:fillRect/>
                </a:stretch>
              </p:blipFill>
              <p:spPr>
                <a:xfrm rot="0" flipV="0" flipH="0">
                  <a:off x="5049928" y="4913916"/>
                  <a:ext cx="3141748" cy="3027271"/>
                </a:xfrm>
                <a:prstGeom prst="rect">
                  <a:avLst/>
                </a:prstGeom>
              </p:spPr>
            </p:pic>
            <p:pic>
              <p:nvPicPr>
                <p:cNvPr id="1109" name="image 1109"/>
                <p:cNvPicPr>
                  <a:picLocks noChangeAspect="1"/>
                </p:cNvPicPr>
                <p:nvPr/>
              </p:nvPicPr>
              <p:blipFill>
                <a:blip r:embed="rId1109">
                </a:blip>
                <a:srcRect/>
                <a:stretch>
                  <a:fillRect/>
                </a:stretch>
              </p:blipFill>
              <p:spPr>
                <a:xfrm rot="0" flipV="0" flipH="0">
                  <a:off x="7761233" y="7737673"/>
                  <a:ext cx="521504" cy="407028"/>
                </a:xfrm>
                <a:prstGeom prst="rect">
                  <a:avLst/>
                </a:prstGeom>
              </p:spPr>
            </p:pic>
            <p:pic>
              <p:nvPicPr>
                <p:cNvPr id="11010" name="image 11010"/>
                <p:cNvPicPr>
                  <a:picLocks noChangeAspect="1"/>
                </p:cNvPicPr>
                <p:nvPr/>
              </p:nvPicPr>
              <p:blipFill>
                <a:blip r:embed="rId11010">
                </a:blip>
                <a:srcRect/>
                <a:stretch>
                  <a:fillRect/>
                </a:stretch>
              </p:blipFill>
              <p:spPr>
                <a:xfrm rot="0" flipV="0" flipH="0">
                  <a:off x="5596872" y="5448140"/>
                  <a:ext cx="2047860" cy="2060579"/>
                </a:xfrm>
                <a:prstGeom prst="rect">
                  <a:avLst/>
                </a:prstGeom>
              </p:spPr>
            </p:pic>
            <p:sp>
              <p:nvSpPr>
                <p:cNvPr id="11011" name="Object 11011"/>
                <p:cNvSpPr txBox="1"/>
                <p:nvPr/>
              </p:nvSpPr>
              <p:spPr>
                <a:xfrm>
                  <a:off x="5978461" y="6007922"/>
                  <a:ext cx="1284682" cy="673099"/>
                </a:xfrm>
                <a:prstGeom prst="rect">
                  <a:avLst/>
                </a:prstGeom>
              </p:spPr>
              <p:txBody>
                <a:bodyPr vert="horz" anchor="t" rtlCol="0" anchorCtr="0">
                  <a:noAutofit/>
                </a:bodyPr>
                <a:lstStyle/>
                <a:p>
                  <a:pPr algn="ctr">
                    <a:lnSpc>
                      <a:spcPct val="88333"/>
                    </a:lnSpc>
                  </a:pPr>
                  <a:r>
                    <a:rPr sz="5000" i="0" b="0" dirty="0" smtClean="0" lang="zh-CN">
                      <a:solidFill>
                        <a:srgbClr val="FFFFFF"/>
                      </a:solidFill>
                      <a:latin typeface="OPPOSans-B"/>
                      <a:ea typeface="OPPOSans-B"/>
                    </a:rPr>
                    <a:t>01</a:t>
                  </a:r>
                  <a:endParaRPr lang="zh-CN" altLang="en-US"/>
                </a:p>
              </p:txBody>
            </p:sp>
          </p:grpSp>
          <p:sp>
            <p:nvSpPr>
              <p:cNvPr id="11012" name="Object 11012"/>
              <p:cNvSpPr txBox="1"/>
              <p:nvPr/>
            </p:nvSpPr>
            <p:spPr>
              <a:xfrm>
                <a:off x="4884573" y="3712777"/>
                <a:ext cx="3472458" cy="596900"/>
              </a:xfrm>
              <a:prstGeom prst="rect">
                <a:avLst/>
              </a:prstGeom>
            </p:spPr>
            <p:txBody>
              <a:bodyPr vert="horz" anchor="t" rtlCol="0" anchorCtr="0">
                <a:noAutofit/>
              </a:bodyPr>
              <a:lstStyle/>
              <a:p>
                <a:pPr algn="ctr">
                  <a:lnSpc>
                    <a:spcPct val="123333"/>
                  </a:lnSpc>
                </a:pPr>
                <a:r>
                  <a:rPr sz="3200" i="0" b="0" dirty="0" smtClean="0" lang="zh-CN">
                    <a:solidFill>
                      <a:srgbClr val="333333"/>
                    </a:solidFill>
                    <a:latin typeface="OPPOSans-R"/>
                    <a:ea typeface="OPPOSans-R"/>
                  </a:rPr>
                  <a:t>中国菜名构成</a:t>
                </a:r>
                <a:endParaRPr lang="zh-CN" altLang="en-US" sz="3200"/>
              </a:p>
              <a:p>
                <a:pPr algn="ctr">
                  <a:lnSpc>
                    <a:spcPct val="123333"/>
                  </a:lnSpc>
                </a:pPr>
                <a:p>
                  <a:pPr algn="ctr">
                    <a:br>
                      <a:rPr lang="en-US" altLang="zh-CN" dirty="0"/>
                    </a:br>
                  </a:pPr>
                  <a:endParaRPr lang="zh-CN" altLang="en-US" dirty="0" sz="3200"/>
                </a:p>
                <a:endParaRPr lang="zh-CN" altLang="en-US"/>
              </a:p>
            </p:txBody>
          </p:sp>
        </p:grpSp>
        <p:grpSp>
          <p:nvGrpSpPr>
            <p:cNvPr id="11013" name="组合 11013"/>
            <p:cNvGrpSpPr/>
            <p:nvPr/>
          </p:nvGrpSpPr>
          <p:grpSpPr>
            <a:xfrm>
              <a:off x="7453835" y="7623197"/>
              <a:ext cx="3930569" cy="4216382"/>
              <a:chOff x="7453835" y="7623197"/>
              <a:chExt cx="3930569" cy="4216382"/>
            </a:xfrm>
          </p:grpSpPr>
          <p:grpSp>
            <p:nvGrpSpPr>
              <p:cNvPr id="11014" name="组合 11014"/>
              <p:cNvGrpSpPr/>
              <p:nvPr/>
            </p:nvGrpSpPr>
            <p:grpSpPr>
              <a:xfrm>
                <a:off x="7867326" y="7623197"/>
                <a:ext cx="3201011" cy="3256225"/>
                <a:chOff x="7867326" y="7623197"/>
                <a:chExt cx="3201011" cy="3256225"/>
              </a:xfrm>
            </p:grpSpPr>
            <p:pic>
              <p:nvPicPr>
                <p:cNvPr id="11015" name="image 11015"/>
                <p:cNvPicPr>
                  <a:picLocks noChangeAspect="1"/>
                </p:cNvPicPr>
                <p:nvPr/>
              </p:nvPicPr>
              <p:blipFill>
                <a:blip r:embed="rId11015">
                </a:blip>
                <a:srcRect/>
                <a:stretch>
                  <a:fillRect/>
                </a:stretch>
              </p:blipFill>
              <p:spPr>
                <a:xfrm rot="0" flipV="0" flipH="0">
                  <a:off x="7867326" y="7890309"/>
                  <a:ext cx="3103589" cy="2989112"/>
                </a:xfrm>
                <a:prstGeom prst="rect">
                  <a:avLst/>
                </a:prstGeom>
              </p:spPr>
            </p:pic>
            <p:pic>
              <p:nvPicPr>
                <p:cNvPr id="11016" name="image 11016"/>
                <p:cNvPicPr>
                  <a:picLocks noChangeAspect="1"/>
                </p:cNvPicPr>
                <p:nvPr/>
              </p:nvPicPr>
              <p:blipFill>
                <a:blip r:embed="rId11016">
                </a:blip>
                <a:srcRect/>
                <a:stretch>
                  <a:fillRect/>
                </a:stretch>
              </p:blipFill>
              <p:spPr>
                <a:xfrm rot="0" flipV="0" flipH="0">
                  <a:off x="10546832" y="7623197"/>
                  <a:ext cx="521504" cy="407028"/>
                </a:xfrm>
                <a:prstGeom prst="rect">
                  <a:avLst/>
                </a:prstGeom>
              </p:spPr>
            </p:pic>
            <p:pic>
              <p:nvPicPr>
                <p:cNvPr id="11017" name="image 11017"/>
                <p:cNvPicPr>
                  <a:picLocks noChangeAspect="1"/>
                </p:cNvPicPr>
                <p:nvPr/>
              </p:nvPicPr>
              <p:blipFill>
                <a:blip r:embed="rId11017">
                </a:blip>
                <a:srcRect/>
                <a:stretch>
                  <a:fillRect/>
                </a:stretch>
              </p:blipFill>
              <p:spPr>
                <a:xfrm rot="0" flipV="0" flipH="0">
                  <a:off x="8395190" y="8284617"/>
                  <a:ext cx="2047860" cy="2060579"/>
                </a:xfrm>
                <a:prstGeom prst="rect">
                  <a:avLst/>
                </a:prstGeom>
              </p:spPr>
            </p:pic>
            <p:sp>
              <p:nvSpPr>
                <p:cNvPr id="11018" name="Object 11018"/>
                <p:cNvSpPr txBox="1"/>
                <p:nvPr/>
              </p:nvSpPr>
              <p:spPr>
                <a:xfrm>
                  <a:off x="8655943" y="8907997"/>
                  <a:ext cx="1526355" cy="673099"/>
                </a:xfrm>
                <a:prstGeom prst="rect">
                  <a:avLst/>
                </a:prstGeom>
              </p:spPr>
              <p:txBody>
                <a:bodyPr vert="horz" anchor="t" rtlCol="0" anchorCtr="0">
                  <a:noAutofit/>
                </a:bodyPr>
                <a:lstStyle/>
                <a:p>
                  <a:pPr algn="ctr">
                    <a:lnSpc>
                      <a:spcPct val="88333"/>
                    </a:lnSpc>
                  </a:pPr>
                  <a:r>
                    <a:rPr sz="5000" i="0" b="0" dirty="0" smtClean="0" lang="zh-CN">
                      <a:solidFill>
                        <a:srgbClr val="FFFFFF"/>
                      </a:solidFill>
                      <a:latin typeface="OPPOSans-B"/>
                      <a:ea typeface="OPPOSans-B"/>
                    </a:rPr>
                    <a:t>02</a:t>
                  </a:r>
                  <a:endParaRPr lang="zh-CN" altLang="en-US"/>
                </a:p>
              </p:txBody>
            </p:sp>
          </p:grpSp>
          <p:sp>
            <p:nvSpPr>
              <p:cNvPr id="11019" name="Object 11019"/>
              <p:cNvSpPr txBox="1"/>
              <p:nvPr/>
            </p:nvSpPr>
            <p:spPr>
              <a:xfrm>
                <a:off x="7453835" y="11166480"/>
                <a:ext cx="3930569" cy="596900"/>
              </a:xfrm>
              <a:prstGeom prst="rect">
                <a:avLst/>
              </a:prstGeom>
            </p:spPr>
            <p:txBody>
              <a:bodyPr vert="horz" anchor="t" rtlCol="0" anchorCtr="0">
                <a:noAutofit/>
              </a:bodyPr>
              <a:lstStyle/>
              <a:p>
                <a:pPr algn="ctr">
                  <a:lnSpc>
                    <a:spcPct val="123333"/>
                  </a:lnSpc>
                </a:pPr>
                <a:r>
                  <a:rPr sz="3200" i="0" b="0" dirty="0" smtClean="0" lang="zh-CN">
                    <a:solidFill>
                      <a:srgbClr val="333333"/>
                    </a:solidFill>
                    <a:latin typeface="OPPOSans-R"/>
                    <a:ea typeface="OPPOSans-R"/>
                  </a:rPr>
                  <a:t>中国菜名的作用</a:t>
                </a:r>
                <a:endParaRPr lang="zh-CN" altLang="en-US" sz="3200"/>
              </a:p>
              <a:p>
                <a:pPr algn="ctr">
                  <a:lnSpc>
                    <a:spcPct val="123333"/>
                  </a:lnSpc>
                </a:pPr>
                <a:p>
                  <a:pPr algn="ctr">
                    <a:br>
                      <a:rPr lang="en-US" altLang="zh-CN" dirty="0"/>
                    </a:br>
                  </a:pPr>
                  <a:endParaRPr lang="zh-CN" altLang="en-US" dirty="0" sz="3200"/>
                </a:p>
                <a:endParaRPr lang="zh-CN" altLang="en-US"/>
              </a:p>
            </p:txBody>
          </p:sp>
        </p:grpSp>
        <p:grpSp>
          <p:nvGrpSpPr>
            <p:cNvPr id="11020" name="组合 11020"/>
            <p:cNvGrpSpPr/>
            <p:nvPr/>
          </p:nvGrpSpPr>
          <p:grpSpPr>
            <a:xfrm>
              <a:off x="10462130" y="3763538"/>
              <a:ext cx="3472458" cy="4381163"/>
              <a:chOff x="10462130" y="3763538"/>
              <a:chExt cx="3472458" cy="4381163"/>
            </a:xfrm>
          </p:grpSpPr>
          <p:grpSp>
            <p:nvGrpSpPr>
              <p:cNvPr id="11021" name="组合 11021"/>
              <p:cNvGrpSpPr/>
              <p:nvPr/>
            </p:nvGrpSpPr>
            <p:grpSpPr>
              <a:xfrm>
                <a:off x="10646565" y="4901196"/>
                <a:ext cx="3207371" cy="3243505"/>
                <a:chOff x="10646565" y="4901196"/>
                <a:chExt cx="3207371" cy="3243505"/>
              </a:xfrm>
            </p:grpSpPr>
            <p:pic>
              <p:nvPicPr>
                <p:cNvPr id="11022" name="image 11022"/>
                <p:cNvPicPr>
                  <a:picLocks noChangeAspect="1"/>
                </p:cNvPicPr>
                <p:nvPr/>
              </p:nvPicPr>
              <p:blipFill>
                <a:blip r:embed="rId11022">
                </a:blip>
                <a:srcRect/>
                <a:stretch>
                  <a:fillRect/>
                </a:stretch>
              </p:blipFill>
              <p:spPr>
                <a:xfrm rot="0" flipV="0" flipH="0">
                  <a:off x="10646565" y="4901196"/>
                  <a:ext cx="3103589" cy="2989112"/>
                </a:xfrm>
                <a:prstGeom prst="rect">
                  <a:avLst/>
                </a:prstGeom>
              </p:spPr>
            </p:pic>
            <p:pic>
              <p:nvPicPr>
                <p:cNvPr id="11023" name="image 11023"/>
                <p:cNvPicPr>
                  <a:picLocks noChangeAspect="1"/>
                </p:cNvPicPr>
                <p:nvPr/>
              </p:nvPicPr>
              <p:blipFill>
                <a:blip r:embed="rId11023">
                </a:blip>
                <a:srcRect/>
                <a:stretch>
                  <a:fillRect/>
                </a:stretch>
              </p:blipFill>
              <p:spPr>
                <a:xfrm rot="0" flipV="0" flipH="0">
                  <a:off x="13332431" y="7737673"/>
                  <a:ext cx="521504" cy="407028"/>
                </a:xfrm>
                <a:prstGeom prst="rect">
                  <a:avLst/>
                </a:prstGeom>
              </p:spPr>
            </p:pic>
            <p:pic>
              <p:nvPicPr>
                <p:cNvPr id="11024" name="image 11024"/>
                <p:cNvPicPr>
                  <a:picLocks noChangeAspect="1"/>
                </p:cNvPicPr>
                <p:nvPr/>
              </p:nvPicPr>
              <p:blipFill>
                <a:blip r:embed="rId11024">
                </a:blip>
                <a:srcRect/>
                <a:stretch>
                  <a:fillRect/>
                </a:stretch>
              </p:blipFill>
              <p:spPr>
                <a:xfrm rot="0" flipV="0" flipH="0">
                  <a:off x="11174429" y="5422701"/>
                  <a:ext cx="2047860" cy="2060579"/>
                </a:xfrm>
                <a:prstGeom prst="rect">
                  <a:avLst/>
                </a:prstGeom>
              </p:spPr>
            </p:pic>
            <p:sp>
              <p:nvSpPr>
                <p:cNvPr id="11025" name="Object 11025"/>
                <p:cNvSpPr txBox="1"/>
                <p:nvPr/>
              </p:nvSpPr>
              <p:spPr>
                <a:xfrm>
                  <a:off x="11447901" y="5982482"/>
                  <a:ext cx="1500916" cy="673099"/>
                </a:xfrm>
                <a:prstGeom prst="rect">
                  <a:avLst/>
                </a:prstGeom>
              </p:spPr>
              <p:txBody>
                <a:bodyPr vert="horz" anchor="t" rtlCol="0" anchorCtr="0">
                  <a:noAutofit/>
                </a:bodyPr>
                <a:lstStyle/>
                <a:p>
                  <a:pPr algn="ctr">
                    <a:lnSpc>
                      <a:spcPct val="88333"/>
                    </a:lnSpc>
                  </a:pPr>
                  <a:r>
                    <a:rPr sz="5000" i="0" b="0" dirty="0" smtClean="0" lang="zh-CN">
                      <a:solidFill>
                        <a:srgbClr val="FFFFFF"/>
                      </a:solidFill>
                      <a:latin typeface="OPPOSans-B"/>
                      <a:ea typeface="OPPOSans-B"/>
                    </a:rPr>
                    <a:t>03</a:t>
                  </a:r>
                  <a:endParaRPr lang="zh-CN" altLang="en-US"/>
                </a:p>
              </p:txBody>
            </p:sp>
          </p:grpSp>
          <p:sp>
            <p:nvSpPr>
              <p:cNvPr id="11026" name="Object 11026"/>
              <p:cNvSpPr txBox="1"/>
              <p:nvPr/>
            </p:nvSpPr>
            <p:spPr>
              <a:xfrm>
                <a:off x="10462130" y="3687338"/>
                <a:ext cx="3472458" cy="596900"/>
              </a:xfrm>
              <a:prstGeom prst="rect">
                <a:avLst/>
              </a:prstGeom>
            </p:spPr>
            <p:txBody>
              <a:bodyPr vert="horz" anchor="t" rtlCol="0" anchorCtr="0">
                <a:noAutofit/>
              </a:bodyPr>
              <a:lstStyle/>
              <a:p>
                <a:pPr algn="ctr">
                  <a:lnSpc>
                    <a:spcPct val="123333"/>
                  </a:lnSpc>
                </a:pPr>
                <a:r>
                  <a:rPr sz="3200" i="0" b="0" dirty="0" smtClean="0" lang="zh-CN">
                    <a:solidFill>
                      <a:srgbClr val="333333"/>
                    </a:solidFill>
                    <a:latin typeface="OPPOSans-R"/>
                    <a:ea typeface="OPPOSans-R"/>
                  </a:rPr>
                  <a:t>信息功能</a:t>
                </a:r>
                <a:endParaRPr lang="zh-CN" altLang="en-US" sz="3200"/>
              </a:p>
              <a:p>
                <a:pPr algn="ctr">
                  <a:lnSpc>
                    <a:spcPct val="123333"/>
                  </a:lnSpc>
                </a:pPr>
                <a:p>
                  <a:pPr algn="ctr">
                    <a:br>
                      <a:rPr lang="en-US" altLang="zh-CN" dirty="0"/>
                    </a:br>
                  </a:pPr>
                  <a:endParaRPr lang="zh-CN" altLang="en-US" dirty="0" sz="3200"/>
                </a:p>
                <a:endParaRPr lang="zh-CN" altLang="en-US"/>
              </a:p>
            </p:txBody>
          </p:sp>
        </p:grpSp>
        <p:grpSp>
          <p:nvGrpSpPr>
            <p:cNvPr id="11027" name="组合 11027"/>
            <p:cNvGrpSpPr/>
            <p:nvPr/>
          </p:nvGrpSpPr>
          <p:grpSpPr>
            <a:xfrm>
              <a:off x="13260448" y="7623197"/>
              <a:ext cx="3472458" cy="4216382"/>
              <a:chOff x="13260448" y="7623197"/>
              <a:chExt cx="3472458" cy="4216382"/>
            </a:xfrm>
          </p:grpSpPr>
          <p:grpSp>
            <p:nvGrpSpPr>
              <p:cNvPr id="11028" name="组合 11028"/>
              <p:cNvGrpSpPr/>
              <p:nvPr/>
            </p:nvGrpSpPr>
            <p:grpSpPr>
              <a:xfrm>
                <a:off x="13444883" y="7623197"/>
                <a:ext cx="3194651" cy="3256225"/>
                <a:chOff x="13444883" y="7623197"/>
                <a:chExt cx="3194651" cy="3256225"/>
              </a:xfrm>
            </p:grpSpPr>
            <p:pic>
              <p:nvPicPr>
                <p:cNvPr id="11029" name="image 11029"/>
                <p:cNvPicPr>
                  <a:picLocks noChangeAspect="1"/>
                </p:cNvPicPr>
                <p:nvPr/>
              </p:nvPicPr>
              <p:blipFill>
                <a:blip r:embed="rId11029">
                </a:blip>
                <a:srcRect/>
                <a:stretch>
                  <a:fillRect/>
                </a:stretch>
              </p:blipFill>
              <p:spPr>
                <a:xfrm rot="0" flipV="0" flipH="0">
                  <a:off x="13444883" y="7890309"/>
                  <a:ext cx="3103589" cy="2989112"/>
                </a:xfrm>
                <a:prstGeom prst="rect">
                  <a:avLst/>
                </a:prstGeom>
              </p:spPr>
            </p:pic>
            <p:pic>
              <p:nvPicPr>
                <p:cNvPr id="11030" name="image 11030"/>
                <p:cNvPicPr>
                  <a:picLocks noChangeAspect="1"/>
                </p:cNvPicPr>
                <p:nvPr/>
              </p:nvPicPr>
              <p:blipFill>
                <a:blip r:embed="rId11030">
                </a:blip>
                <a:srcRect/>
                <a:stretch>
                  <a:fillRect/>
                </a:stretch>
              </p:blipFill>
              <p:spPr>
                <a:xfrm rot="0" flipV="0" flipH="0">
                  <a:off x="16118030" y="7623197"/>
                  <a:ext cx="521504" cy="407028"/>
                </a:xfrm>
                <a:prstGeom prst="rect">
                  <a:avLst/>
                </a:prstGeom>
              </p:spPr>
            </p:pic>
            <p:pic>
              <p:nvPicPr>
                <p:cNvPr id="11031" name="image 11031"/>
                <p:cNvPicPr>
                  <a:picLocks noChangeAspect="1"/>
                </p:cNvPicPr>
                <p:nvPr/>
              </p:nvPicPr>
              <p:blipFill>
                <a:blip r:embed="rId11031">
                </a:blip>
                <a:srcRect/>
                <a:stretch>
                  <a:fillRect/>
                </a:stretch>
              </p:blipFill>
              <p:spPr>
                <a:xfrm rot="0" flipV="0" flipH="0">
                  <a:off x="13972748" y="8297337"/>
                  <a:ext cx="2047860" cy="2060579"/>
                </a:xfrm>
                <a:prstGeom prst="rect">
                  <a:avLst/>
                </a:prstGeom>
              </p:spPr>
            </p:pic>
            <p:sp>
              <p:nvSpPr>
                <p:cNvPr id="11032" name="Object 11032"/>
                <p:cNvSpPr txBox="1"/>
                <p:nvPr/>
              </p:nvSpPr>
              <p:spPr>
                <a:xfrm>
                  <a:off x="14220780" y="8907997"/>
                  <a:ext cx="1551794" cy="673099"/>
                </a:xfrm>
                <a:prstGeom prst="rect">
                  <a:avLst/>
                </a:prstGeom>
              </p:spPr>
              <p:txBody>
                <a:bodyPr vert="horz" anchor="t" rtlCol="0" anchorCtr="0">
                  <a:noAutofit/>
                </a:bodyPr>
                <a:lstStyle/>
                <a:p>
                  <a:pPr algn="ctr">
                    <a:lnSpc>
                      <a:spcPct val="88333"/>
                    </a:lnSpc>
                  </a:pPr>
                  <a:r>
                    <a:rPr sz="5000" i="0" b="0" dirty="0" smtClean="0" lang="zh-CN">
                      <a:solidFill>
                        <a:srgbClr val="FFFFFF"/>
                      </a:solidFill>
                      <a:latin typeface="OPPOSans-B"/>
                      <a:ea typeface="OPPOSans-B"/>
                    </a:rPr>
                    <a:t>04</a:t>
                  </a:r>
                  <a:endParaRPr lang="zh-CN" altLang="en-US"/>
                </a:p>
              </p:txBody>
            </p:sp>
          </p:grpSp>
          <p:sp>
            <p:nvSpPr>
              <p:cNvPr id="11033" name="Object 11033"/>
              <p:cNvSpPr txBox="1"/>
              <p:nvPr/>
            </p:nvSpPr>
            <p:spPr>
              <a:xfrm>
                <a:off x="13260448" y="11166480"/>
                <a:ext cx="3472458" cy="596900"/>
              </a:xfrm>
              <a:prstGeom prst="rect">
                <a:avLst/>
              </a:prstGeom>
            </p:spPr>
            <p:txBody>
              <a:bodyPr vert="horz" anchor="t" rtlCol="0" anchorCtr="0">
                <a:noAutofit/>
              </a:bodyPr>
              <a:lstStyle/>
              <a:p>
                <a:pPr algn="ctr">
                  <a:lnSpc>
                    <a:spcPct val="123333"/>
                  </a:lnSpc>
                </a:pPr>
                <a:r>
                  <a:rPr sz="3200" i="0" b="0" dirty="0" smtClean="0" lang="zh-CN">
                    <a:solidFill>
                      <a:srgbClr val="333333"/>
                    </a:solidFill>
                    <a:latin typeface="OPPOSans-R"/>
                    <a:ea typeface="OPPOSans-R"/>
                  </a:rPr>
                  <a:t>审美功能</a:t>
                </a:r>
                <a:endParaRPr lang="zh-CN" altLang="en-US" sz="3200"/>
              </a:p>
              <a:p>
                <a:pPr algn="ctr">
                  <a:lnSpc>
                    <a:spcPct val="123333"/>
                  </a:lnSpc>
                </a:pPr>
                <a:p>
                  <a:pPr algn="ctr">
                    <a:br>
                      <a:rPr lang="en-US" altLang="zh-CN" dirty="0"/>
                    </a:br>
                  </a:pPr>
                  <a:endParaRPr lang="zh-CN" altLang="en-US" dirty="0" sz="3200"/>
                </a:p>
                <a:endParaRPr lang="zh-CN" altLang="en-US"/>
              </a:p>
            </p:txBody>
          </p:sp>
        </p:grpSp>
        <p:grpSp>
          <p:nvGrpSpPr>
            <p:cNvPr id="11034" name="组合 11034"/>
            <p:cNvGrpSpPr/>
            <p:nvPr/>
          </p:nvGrpSpPr>
          <p:grpSpPr>
            <a:xfrm>
              <a:off x="16026968" y="3776257"/>
              <a:ext cx="3472458" cy="4381163"/>
              <a:chOff x="16026968" y="3776257"/>
              <a:chExt cx="3472458" cy="4381163"/>
            </a:xfrm>
          </p:grpSpPr>
          <p:grpSp>
            <p:nvGrpSpPr>
              <p:cNvPr id="11035" name="组合 11035"/>
              <p:cNvGrpSpPr/>
              <p:nvPr/>
            </p:nvGrpSpPr>
            <p:grpSpPr>
              <a:xfrm>
                <a:off x="16211402" y="4913916"/>
                <a:ext cx="3226450" cy="3243505"/>
                <a:chOff x="16211402" y="4913916"/>
                <a:chExt cx="3226450" cy="3243505"/>
              </a:xfrm>
            </p:grpSpPr>
            <p:pic>
              <p:nvPicPr>
                <p:cNvPr id="11036" name="image 11036"/>
                <p:cNvPicPr>
                  <a:picLocks noChangeAspect="1"/>
                </p:cNvPicPr>
                <p:nvPr/>
              </p:nvPicPr>
              <p:blipFill>
                <a:blip r:embed="rId11036">
                </a:blip>
                <a:srcRect/>
                <a:stretch>
                  <a:fillRect/>
                </a:stretch>
              </p:blipFill>
              <p:spPr>
                <a:xfrm rot="0" flipV="0" flipH="0">
                  <a:off x="16211402" y="4913916"/>
                  <a:ext cx="3103589" cy="2989112"/>
                </a:xfrm>
                <a:prstGeom prst="rect">
                  <a:avLst/>
                </a:prstGeom>
              </p:spPr>
            </p:pic>
            <p:pic>
              <p:nvPicPr>
                <p:cNvPr id="11037" name="image 11037"/>
                <p:cNvPicPr>
                  <a:picLocks noChangeAspect="1"/>
                </p:cNvPicPr>
                <p:nvPr/>
              </p:nvPicPr>
              <p:blipFill>
                <a:blip r:embed="rId11037">
                </a:blip>
                <a:srcRect/>
                <a:stretch>
                  <a:fillRect/>
                </a:stretch>
              </p:blipFill>
              <p:spPr>
                <a:xfrm rot="0" flipV="0" flipH="0">
                  <a:off x="18916348" y="7750393"/>
                  <a:ext cx="521504" cy="407028"/>
                </a:xfrm>
                <a:prstGeom prst="rect">
                  <a:avLst/>
                </a:prstGeom>
              </p:spPr>
            </p:pic>
            <p:pic>
              <p:nvPicPr>
                <p:cNvPr id="11038" name="image 11038"/>
                <p:cNvPicPr>
                  <a:picLocks noChangeAspect="1"/>
                </p:cNvPicPr>
                <p:nvPr/>
              </p:nvPicPr>
              <p:blipFill>
                <a:blip r:embed="rId11038">
                </a:blip>
                <a:srcRect/>
                <a:stretch>
                  <a:fillRect/>
                </a:stretch>
              </p:blipFill>
              <p:spPr>
                <a:xfrm rot="0" flipV="0" flipH="0">
                  <a:off x="16739267" y="5422701"/>
                  <a:ext cx="2047860" cy="2060579"/>
                </a:xfrm>
                <a:prstGeom prst="rect">
                  <a:avLst/>
                </a:prstGeom>
              </p:spPr>
            </p:pic>
            <p:sp>
              <p:nvSpPr>
                <p:cNvPr id="11039" name="Object 11039"/>
                <p:cNvSpPr txBox="1"/>
                <p:nvPr/>
              </p:nvSpPr>
              <p:spPr>
                <a:xfrm>
                  <a:off x="17000019" y="6007922"/>
                  <a:ext cx="1526355" cy="673099"/>
                </a:xfrm>
                <a:prstGeom prst="rect">
                  <a:avLst/>
                </a:prstGeom>
              </p:spPr>
              <p:txBody>
                <a:bodyPr vert="horz" anchor="t" rtlCol="0" anchorCtr="0">
                  <a:noAutofit/>
                </a:bodyPr>
                <a:lstStyle/>
                <a:p>
                  <a:pPr algn="ctr">
                    <a:lnSpc>
                      <a:spcPct val="88333"/>
                    </a:lnSpc>
                  </a:pPr>
                  <a:r>
                    <a:rPr sz="5000" i="0" b="0" dirty="0" smtClean="0" lang="zh-CN">
                      <a:solidFill>
                        <a:srgbClr val="FFFFFF"/>
                      </a:solidFill>
                      <a:latin typeface="OPPOSans-B"/>
                      <a:ea typeface="OPPOSans-B"/>
                    </a:rPr>
                    <a:t>05</a:t>
                  </a:r>
                  <a:endParaRPr lang="zh-CN" altLang="en-US"/>
                </a:p>
              </p:txBody>
            </p:sp>
          </p:grpSp>
          <p:sp>
            <p:nvSpPr>
              <p:cNvPr id="11040" name="Object 11040"/>
              <p:cNvSpPr txBox="1"/>
              <p:nvPr/>
            </p:nvSpPr>
            <p:spPr>
              <a:xfrm>
                <a:off x="16026968" y="3700057"/>
                <a:ext cx="3472458" cy="596900"/>
              </a:xfrm>
              <a:prstGeom prst="rect">
                <a:avLst/>
              </a:prstGeom>
            </p:spPr>
            <p:txBody>
              <a:bodyPr vert="horz" anchor="t" rtlCol="0" anchorCtr="0">
                <a:noAutofit/>
              </a:bodyPr>
              <a:lstStyle/>
              <a:p>
                <a:pPr algn="ctr">
                  <a:lnSpc>
                    <a:spcPct val="123333"/>
                  </a:lnSpc>
                </a:pPr>
                <a:r>
                  <a:rPr sz="3200" i="0" b="0" dirty="0" smtClean="0" lang="zh-CN">
                    <a:solidFill>
                      <a:srgbClr val="333333"/>
                    </a:solidFill>
                    <a:latin typeface="OPPOSans-R"/>
                    <a:ea typeface="OPPOSans-R"/>
                  </a:rPr>
                  <a:t>文化功能</a:t>
                </a:r>
                <a:endParaRPr lang="zh-CN" altLang="en-US"/>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1201" name="image 1201"/>
          <p:cNvPicPr>
            <a:picLocks noChangeAspect="1"/>
          </p:cNvPicPr>
          <p:nvPr/>
        </p:nvPicPr>
        <p:blipFill>
          <a:blip r:embed="rId1201">
                </a:blip>
          <a:srcRect/>
          <a:stretch>
            <a:fillRect/>
          </a:stretch>
        </p:blipFill>
        <p:spPr>
          <a:xfrm rot="0" flipV="0" flipH="0">
            <a:off x="2222500" y="9639300"/>
            <a:ext cx="5499100" cy="2717800"/>
          </a:xfrm>
          <a:prstGeom prst="rect">
            <a:avLst/>
          </a:prstGeom>
        </p:spPr>
      </p:pic>
      <p:pic>
        <p:nvPicPr>
          <p:cNvPr id="1202" name="image 1202"/>
          <p:cNvPicPr>
            <a:picLocks noChangeAspect="1"/>
          </p:cNvPicPr>
          <p:nvPr/>
        </p:nvPicPr>
        <p:blipFill>
          <a:blip r:embed="rId1202">
                </a:blip>
          <a:srcRect/>
          <a:stretch>
            <a:fillRect/>
          </a:stretch>
        </p:blipFill>
        <p:spPr>
          <a:xfrm rot="0" flipV="0" flipH="0">
            <a:off x="2222500" y="6591300"/>
            <a:ext cx="5499100" cy="2717800"/>
          </a:xfrm>
          <a:prstGeom prst="rect">
            <a:avLst/>
          </a:prstGeom>
        </p:spPr>
      </p:pic>
      <p:pic>
        <p:nvPicPr>
          <p:cNvPr id="1203" name="image 1203"/>
          <p:cNvPicPr>
            <a:picLocks noChangeAspect="1"/>
          </p:cNvPicPr>
          <p:nvPr/>
        </p:nvPicPr>
        <p:blipFill>
          <a:blip r:embed="rId1203">
                </a:blip>
          <a:srcRect/>
          <a:stretch>
            <a:fillRect/>
          </a:stretch>
        </p:blipFill>
        <p:spPr>
          <a:xfrm rot="0" flipV="0" flipH="0">
            <a:off x="2222500" y="3530600"/>
            <a:ext cx="5499100" cy="2717800"/>
          </a:xfrm>
          <a:prstGeom prst="rect">
            <a:avLst/>
          </a:prstGeom>
        </p:spPr>
      </p:pic>
      <p:pic>
        <p:nvPicPr>
          <p:cNvPr id="1204" name="image 1204"/>
          <p:cNvPicPr>
            <a:picLocks noChangeAspect="1"/>
          </p:cNvPicPr>
          <p:nvPr/>
        </p:nvPicPr>
        <p:blipFill>
          <a:blip r:embed="rId1204">
                </a:blip>
          <a:srcRect/>
          <a:stretch>
            <a:fillRect/>
          </a:stretch>
        </p:blipFill>
        <p:spPr>
          <a:xfrm rot="0" flipV="0" flipH="0">
            <a:off x="2362200" y="9639300"/>
            <a:ext cx="20688300" cy="2717800"/>
          </a:xfrm>
          <a:prstGeom prst="rect">
            <a:avLst/>
          </a:prstGeom>
        </p:spPr>
      </p:pic>
      <p:pic>
        <p:nvPicPr>
          <p:cNvPr id="1205" name="image 1205"/>
          <p:cNvPicPr>
            <a:picLocks noChangeAspect="1"/>
          </p:cNvPicPr>
          <p:nvPr/>
        </p:nvPicPr>
        <p:blipFill>
          <a:blip r:embed="rId1205">
                </a:blip>
          <a:srcRect/>
          <a:stretch>
            <a:fillRect/>
          </a:stretch>
        </p:blipFill>
        <p:spPr>
          <a:xfrm rot="0" flipV="0" flipH="0">
            <a:off x="2654300" y="6591300"/>
            <a:ext cx="20396200" cy="2717800"/>
          </a:xfrm>
          <a:prstGeom prst="rect">
            <a:avLst/>
          </a:prstGeom>
        </p:spPr>
      </p:pic>
      <p:pic>
        <p:nvPicPr>
          <p:cNvPr id="1206" name="image 1206"/>
          <p:cNvPicPr>
            <a:picLocks noChangeAspect="1"/>
          </p:cNvPicPr>
          <p:nvPr/>
        </p:nvPicPr>
        <p:blipFill>
          <a:blip r:embed="rId1206">
                </a:blip>
          <a:srcRect/>
          <a:stretch>
            <a:fillRect/>
          </a:stretch>
        </p:blipFill>
        <p:spPr>
          <a:xfrm rot="0" flipV="0" flipH="0">
            <a:off x="2654300" y="3530600"/>
            <a:ext cx="20396200" cy="2717800"/>
          </a:xfrm>
          <a:prstGeom prst="rect">
            <a:avLst/>
          </a:prstGeom>
        </p:spPr>
      </p:pic>
      <p:sp>
        <p:nvSpPr>
          <p:cNvPr id="1207" name="Object 1207"/>
          <p:cNvSpPr txBox="1"/>
          <p:nvPr/>
        </p:nvSpPr>
        <p:spPr>
          <a:xfrm>
            <a:off x="7620000" y="10658475"/>
            <a:ext cx="145796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Antipathy Due to the Images in the English Version.</a:t>
            </a:r>
            <a:endParaRPr lang="zh-CN" altLang="en-US"/>
          </a:p>
        </p:txBody>
      </p:sp>
      <p:sp>
        <p:nvSpPr>
          <p:cNvPr id="1208" name="Object 1208"/>
          <p:cNvSpPr txBox="1"/>
          <p:nvPr/>
        </p:nvSpPr>
        <p:spPr>
          <a:xfrm>
            <a:off x="7620000" y="7673975"/>
            <a:ext cx="146431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Multiple Translated Versions for One Dish Name.</a:t>
            </a:r>
            <a:endParaRPr lang="zh-CN" altLang="en-US"/>
          </a:p>
        </p:txBody>
      </p:sp>
      <p:sp>
        <p:nvSpPr>
          <p:cNvPr id="1209" name="Object 1209"/>
          <p:cNvSpPr txBox="1"/>
          <p:nvPr/>
        </p:nvSpPr>
        <p:spPr>
          <a:xfrm>
            <a:off x="7620000" y="4625975"/>
            <a:ext cx="145161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Failure in Conveying the Original Meaning.</a:t>
            </a:r>
            <a:endParaRPr lang="zh-CN" altLang="en-US"/>
          </a:p>
        </p:txBody>
      </p:sp>
      <p:sp>
        <p:nvSpPr>
          <p:cNvPr id="12010" name="Object 12010"/>
          <p:cNvSpPr txBox="1"/>
          <p:nvPr/>
        </p:nvSpPr>
        <p:spPr>
          <a:xfrm>
            <a:off x="2133600" y="1089659"/>
            <a:ext cx="174752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目前中文菜名英译存在的问题</a:t>
            </a:r>
            <a:endParaRPr lang="zh-CN" altLang="en-US"/>
          </a:p>
        </p:txBody>
      </p:sp>
      <p:sp>
        <p:nvSpPr>
          <p:cNvPr id="12011" name="Object 12011"/>
          <p:cNvSpPr txBox="1"/>
          <p:nvPr/>
        </p:nvSpPr>
        <p:spPr>
          <a:xfrm>
            <a:off x="2133599" y="1864359"/>
            <a:ext cx="180213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PROBLEMS IN THE EXISTING ENGLISH TRANSLATION OF CHINESE DISH NAMES</a:t>
            </a:r>
            <a:endParaRPr lang="zh-CN" altLang="en-US"/>
          </a:p>
        </p:txBody>
      </p:sp>
      <p:sp>
        <p:nvSpPr>
          <p:cNvPr id="12012" name="Object 12012"/>
          <p:cNvSpPr txBox="1"/>
          <p:nvPr/>
        </p:nvSpPr>
        <p:spPr>
          <a:xfrm>
            <a:off x="762000" y="1114425"/>
            <a:ext cx="2044700" cy="762000"/>
          </a:xfrm>
          <a:prstGeom prst="rect">
            <a:avLst/>
          </a:prstGeom>
        </p:spPr>
        <p:txBody>
          <a:bodyPr vert="horz" anchor="t" rtlCol="0" anchorCtr="0">
            <a:noAutofit/>
          </a:bodyPr>
          <a:lstStyle/>
          <a:p>
            <a:pPr algn="l">
              <a:lnSpc>
                <a:spcPct val="100000"/>
              </a:lnSpc>
            </a:pPr>
            <a:r>
              <a:rPr sz="5000" i="0" b="0" spc="500" dirty="0" smtClean="0" lang="zh-CN">
                <a:solidFill>
                  <a:srgbClr val="000000"/>
                </a:solidFill>
                <a:latin typeface="OPPOSans-R"/>
                <a:ea typeface="OPPOSans-R"/>
              </a:rPr>
              <a:t>3.3</a:t>
            </a:r>
            <a:endParaRPr lang="zh-CN" altLang="en-US"/>
          </a:p>
        </p:txBody>
      </p:sp>
      <p:pic>
        <p:nvPicPr>
          <p:cNvPr id="12013" name="image 12013"/>
          <p:cNvPicPr>
            <a:picLocks noChangeAspect="1"/>
          </p:cNvPicPr>
          <p:nvPr/>
        </p:nvPicPr>
        <p:blipFill>
          <a:blip r:embed="rId12013">
                </a:blip>
          <a:srcRect/>
          <a:stretch>
            <a:fillRect/>
          </a:stretch>
        </p:blipFill>
        <p:spPr>
          <a:xfrm rot="0" flipV="0" flipH="0">
            <a:off x="-12700" y="1184274"/>
            <a:ext cx="546100" cy="1206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1301" name="image 1301"/>
          <p:cNvPicPr>
            <a:picLocks noChangeAspect="1"/>
          </p:cNvPicPr>
          <p:nvPr/>
        </p:nvPicPr>
        <p:blipFill>
          <a:blip r:embed="rId1301">
                </a:blip>
          <a:srcRect/>
          <a:stretch>
            <a:fillRect/>
          </a:stretch>
        </p:blipFill>
        <p:spPr>
          <a:xfrm rot="0" flipV="0" flipH="0">
            <a:off x="1104900" y="10706100"/>
            <a:ext cx="22123400" cy="1816100"/>
          </a:xfrm>
          <a:prstGeom prst="rect">
            <a:avLst/>
          </a:prstGeom>
        </p:spPr>
      </p:pic>
      <p:pic>
        <p:nvPicPr>
          <p:cNvPr id="1302" name="image 1302"/>
          <p:cNvPicPr>
            <a:picLocks noChangeAspect="1"/>
          </p:cNvPicPr>
          <p:nvPr/>
        </p:nvPicPr>
        <p:blipFill>
          <a:blip r:embed="rId1302">
                </a:blip>
          <a:srcRect/>
          <a:stretch>
            <a:fillRect/>
          </a:stretch>
        </p:blipFill>
        <p:spPr>
          <a:xfrm rot="0" flipV="0" flipH="0">
            <a:off x="1104900" y="8712200"/>
            <a:ext cx="22123400" cy="1816100"/>
          </a:xfrm>
          <a:prstGeom prst="rect">
            <a:avLst/>
          </a:prstGeom>
        </p:spPr>
      </p:pic>
      <p:pic>
        <p:nvPicPr>
          <p:cNvPr id="1303" name="image 1303"/>
          <p:cNvPicPr>
            <a:picLocks noChangeAspect="1"/>
          </p:cNvPicPr>
          <p:nvPr/>
        </p:nvPicPr>
        <p:blipFill>
          <a:blip r:embed="rId1303">
                </a:blip>
          <a:srcRect/>
          <a:stretch>
            <a:fillRect/>
          </a:stretch>
        </p:blipFill>
        <p:spPr>
          <a:xfrm rot="0" flipV="0" flipH="0">
            <a:off x="1104900" y="6769100"/>
            <a:ext cx="22123400" cy="1816100"/>
          </a:xfrm>
          <a:prstGeom prst="rect">
            <a:avLst/>
          </a:prstGeom>
        </p:spPr>
      </p:pic>
      <p:pic>
        <p:nvPicPr>
          <p:cNvPr id="1304" name="image 1304"/>
          <p:cNvPicPr>
            <a:picLocks noChangeAspect="1"/>
          </p:cNvPicPr>
          <p:nvPr/>
        </p:nvPicPr>
        <p:blipFill>
          <a:blip r:embed="rId1304">
                </a:blip>
          <a:srcRect/>
          <a:stretch>
            <a:fillRect/>
          </a:stretch>
        </p:blipFill>
        <p:spPr>
          <a:xfrm rot="0" flipV="0" flipH="0">
            <a:off x="1104900" y="4826000"/>
            <a:ext cx="22123400" cy="1816100"/>
          </a:xfrm>
          <a:prstGeom prst="rect">
            <a:avLst/>
          </a:prstGeom>
        </p:spPr>
      </p:pic>
      <p:pic>
        <p:nvPicPr>
          <p:cNvPr id="1305" name="image 1305"/>
          <p:cNvPicPr>
            <a:picLocks noChangeAspect="1"/>
          </p:cNvPicPr>
          <p:nvPr/>
        </p:nvPicPr>
        <p:blipFill>
          <a:blip r:embed="rId1305">
                </a:blip>
          <a:srcRect/>
          <a:stretch>
            <a:fillRect/>
          </a:stretch>
        </p:blipFill>
        <p:spPr>
          <a:xfrm rot="0" flipV="0" flipH="0">
            <a:off x="1104900" y="2882900"/>
            <a:ext cx="22123400" cy="1816100"/>
          </a:xfrm>
          <a:prstGeom prst="rect">
            <a:avLst/>
          </a:prstGeom>
        </p:spPr>
      </p:pic>
      <p:sp>
        <p:nvSpPr>
          <p:cNvPr id="1306" name="Object 1306"/>
          <p:cNvSpPr txBox="1"/>
          <p:nvPr/>
        </p:nvSpPr>
        <p:spPr>
          <a:xfrm>
            <a:off x="1930400" y="11309350"/>
            <a:ext cx="203962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CAUSED BY LEXICAL NON-EQUIVALENCE</a:t>
            </a:r>
            <a:endParaRPr lang="zh-CN" altLang="en-US"/>
          </a:p>
        </p:txBody>
      </p:sp>
      <p:sp>
        <p:nvSpPr>
          <p:cNvPr id="1307" name="Object 1307"/>
          <p:cNvSpPr txBox="1"/>
          <p:nvPr/>
        </p:nvSpPr>
        <p:spPr>
          <a:xfrm>
            <a:off x="1930400" y="9315450"/>
            <a:ext cx="203962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CAUSED BY HISTORICAL INFLUENCE</a:t>
            </a:r>
            <a:endParaRPr lang="zh-CN" altLang="en-US"/>
          </a:p>
        </p:txBody>
      </p:sp>
      <p:sp>
        <p:nvSpPr>
          <p:cNvPr id="1308" name="Object 1308"/>
          <p:cNvSpPr txBox="1"/>
          <p:nvPr/>
        </p:nvSpPr>
        <p:spPr>
          <a:xfrm>
            <a:off x="1930400" y="7372350"/>
            <a:ext cx="205994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CAUSED BY DIFFERENT CUSTOMS</a:t>
            </a:r>
            <a:endParaRPr lang="zh-CN" altLang="en-US"/>
          </a:p>
        </p:txBody>
      </p:sp>
      <p:sp>
        <p:nvSpPr>
          <p:cNvPr id="1309" name="Object 1309"/>
          <p:cNvSpPr txBox="1"/>
          <p:nvPr/>
        </p:nvSpPr>
        <p:spPr>
          <a:xfrm>
            <a:off x="1930400" y="5429250"/>
            <a:ext cx="205740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CAUSED BY DIFFERENT BELIEFS AND VALUES</a:t>
            </a:r>
            <a:endParaRPr lang="zh-CN" altLang="en-US"/>
          </a:p>
        </p:txBody>
      </p:sp>
      <p:sp>
        <p:nvSpPr>
          <p:cNvPr id="13010" name="Object 13010"/>
          <p:cNvSpPr txBox="1"/>
          <p:nvPr/>
        </p:nvSpPr>
        <p:spPr>
          <a:xfrm>
            <a:off x="1930400" y="3486150"/>
            <a:ext cx="204089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CAUSED BY DIFFERENCES OF THINKING</a:t>
            </a:r>
            <a:endParaRPr lang="zh-CN" altLang="en-US"/>
          </a:p>
        </p:txBody>
      </p:sp>
      <p:sp>
        <p:nvSpPr>
          <p:cNvPr id="13011" name="Object 13011"/>
          <p:cNvSpPr txBox="1"/>
          <p:nvPr/>
        </p:nvSpPr>
        <p:spPr>
          <a:xfrm>
            <a:off x="927100" y="1946909"/>
            <a:ext cx="9715499"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中文菜名英译不可译性</a:t>
            </a:r>
            <a:endParaRPr lang="zh-CN" altLang="en-US"/>
          </a:p>
        </p:txBody>
      </p:sp>
      <p:sp>
        <p:nvSpPr>
          <p:cNvPr id="13012" name="Object 13012"/>
          <p:cNvSpPr txBox="1"/>
          <p:nvPr/>
        </p:nvSpPr>
        <p:spPr>
          <a:xfrm>
            <a:off x="927100" y="1153159"/>
            <a:ext cx="87376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第四章</a:t>
            </a:r>
            <a:endParaRPr lang="zh-CN" altLang="en-US"/>
          </a:p>
        </p:txBody>
      </p:sp>
      <p:pic>
        <p:nvPicPr>
          <p:cNvPr id="13013" name="image 13013"/>
          <p:cNvPicPr>
            <a:picLocks noChangeAspect="1"/>
          </p:cNvPicPr>
          <p:nvPr/>
        </p:nvPicPr>
        <p:blipFill>
          <a:blip r:embed="rId13013">
                </a:blip>
          <a:srcRect/>
          <a:stretch>
            <a:fillRect/>
          </a:stretch>
        </p:blipFill>
        <p:spPr>
          <a:xfrm rot="0" flipV="0" flipH="0">
            <a:off x="-12700" y="1168400"/>
            <a:ext cx="546100" cy="1206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1401" name="Object 1401"/>
          <p:cNvSpPr txBox="1"/>
          <p:nvPr/>
        </p:nvSpPr>
        <p:spPr>
          <a:xfrm>
            <a:off x="16725504" y="10379075"/>
            <a:ext cx="5016499"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PROPITIOUS</a:t>
            </a:r>
            <a:endParaRPr lang="zh-CN" altLang="en-US" sz="3000"/>
          </a:p>
          <a:p>
            <a:pPr algn="ctr">
              <a:lnSpc>
                <a:spcPct val="125000"/>
              </a:lnSpc>
            </a:pPr>
            <a:r>
              <a:rPr sz="3000" i="0" b="1" spc="300" dirty="0" smtClean="0" lang="zh-CN">
                <a:solidFill>
                  <a:srgbClr val="000000"/>
                </a:solidFill>
                <a:latin typeface="OPPOSans-R"/>
                <a:ea typeface="OPPOSans-R"/>
              </a:rPr>
              <a:t>NAMES</a:t>
            </a:r>
            <a:endParaRPr lang="zh-CN" altLang="en-US"/>
          </a:p>
        </p:txBody>
      </p:sp>
      <p:pic>
        <p:nvPicPr>
          <p:cNvPr id="1402" name="image 1402"/>
          <p:cNvPicPr>
            <a:picLocks noChangeAspect="1"/>
          </p:cNvPicPr>
          <p:nvPr/>
        </p:nvPicPr>
        <p:blipFill>
          <a:blip r:embed="rId1402">
                </a:blip>
          <a:srcRect/>
          <a:stretch>
            <a:fillRect/>
          </a:stretch>
        </p:blipFill>
        <p:spPr>
          <a:xfrm rot="0" flipV="0" flipH="0">
            <a:off x="18160604" y="8064500"/>
            <a:ext cx="2146300" cy="2146300"/>
          </a:xfrm>
          <a:prstGeom prst="rect">
            <a:avLst/>
          </a:prstGeom>
        </p:spPr>
      </p:pic>
      <p:pic>
        <p:nvPicPr>
          <p:cNvPr id="1403" name="image 1403"/>
          <p:cNvPicPr>
            <a:picLocks noChangeAspect="1"/>
          </p:cNvPicPr>
          <p:nvPr/>
        </p:nvPicPr>
        <p:blipFill>
          <a:blip r:embed="rId1403">
                </a:blip>
          <a:srcRect/>
          <a:stretch>
            <a:fillRect/>
          </a:stretch>
        </p:blipFill>
        <p:spPr>
          <a:xfrm rot="0" flipV="0" flipH="0">
            <a:off x="18751154" y="8712200"/>
            <a:ext cx="965200" cy="863600"/>
          </a:xfrm>
          <a:prstGeom prst="rect">
            <a:avLst/>
          </a:prstGeom>
        </p:spPr>
      </p:pic>
      <p:sp>
        <p:nvSpPr>
          <p:cNvPr id="1404" name="Object 1404"/>
          <p:cNvSpPr txBox="1"/>
          <p:nvPr/>
        </p:nvSpPr>
        <p:spPr>
          <a:xfrm>
            <a:off x="9123265" y="10379075"/>
            <a:ext cx="5943600"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NAMES WITH</a:t>
            </a:r>
            <a:endParaRPr lang="zh-CN" altLang="en-US" sz="3000"/>
          </a:p>
          <a:p>
            <a:pPr algn="ctr">
              <a:lnSpc>
                <a:spcPct val="125000"/>
              </a:lnSpc>
            </a:pPr>
            <a:r>
              <a:rPr sz="3000" i="0" b="1" spc="300" dirty="0" smtClean="0" lang="zh-CN">
                <a:solidFill>
                  <a:srgbClr val="000000"/>
                </a:solidFill>
                <a:latin typeface="OPPOSans-R"/>
                <a:ea typeface="OPPOSans-R"/>
              </a:rPr>
              <a:t>LEGEND OR ALLUSION</a:t>
            </a:r>
            <a:endParaRPr lang="zh-CN" altLang="en-US"/>
          </a:p>
        </p:txBody>
      </p:sp>
      <p:pic>
        <p:nvPicPr>
          <p:cNvPr id="1405" name="image 1405"/>
          <p:cNvPicPr>
            <a:picLocks noChangeAspect="1"/>
          </p:cNvPicPr>
          <p:nvPr/>
        </p:nvPicPr>
        <p:blipFill>
          <a:blip r:embed="rId1405">
                </a:blip>
          <a:srcRect/>
          <a:stretch>
            <a:fillRect/>
          </a:stretch>
        </p:blipFill>
        <p:spPr>
          <a:xfrm rot="0" flipV="0" flipH="0">
            <a:off x="11021915" y="8064500"/>
            <a:ext cx="2146300" cy="2146300"/>
          </a:xfrm>
          <a:prstGeom prst="rect">
            <a:avLst/>
          </a:prstGeom>
        </p:spPr>
      </p:pic>
      <p:pic>
        <p:nvPicPr>
          <p:cNvPr id="1406" name="image 1406"/>
          <p:cNvPicPr>
            <a:picLocks noChangeAspect="1"/>
          </p:cNvPicPr>
          <p:nvPr/>
        </p:nvPicPr>
        <p:blipFill>
          <a:blip r:embed="rId1406">
                </a:blip>
          <a:srcRect/>
          <a:stretch>
            <a:fillRect/>
          </a:stretch>
        </p:blipFill>
        <p:spPr>
          <a:xfrm rot="0" flipV="0" flipH="0">
            <a:off x="11599765" y="8763000"/>
            <a:ext cx="990600" cy="762000"/>
          </a:xfrm>
          <a:prstGeom prst="rect">
            <a:avLst/>
          </a:prstGeom>
        </p:spPr>
      </p:pic>
      <p:sp>
        <p:nvSpPr>
          <p:cNvPr id="1407" name="Object 1407"/>
          <p:cNvSpPr txBox="1"/>
          <p:nvPr/>
        </p:nvSpPr>
        <p:spPr>
          <a:xfrm>
            <a:off x="2322373" y="10379075"/>
            <a:ext cx="5295899"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NAMES WITH</a:t>
            </a:r>
            <a:endParaRPr lang="zh-CN" altLang="en-US" sz="3000"/>
          </a:p>
          <a:p>
            <a:pPr algn="ctr">
              <a:lnSpc>
                <a:spcPct val="125000"/>
              </a:lnSpc>
            </a:pPr>
            <a:r>
              <a:rPr sz="3000" i="0" b="1" spc="300" dirty="0" smtClean="0" lang="zh-CN">
                <a:solidFill>
                  <a:srgbClr val="000000"/>
                </a:solidFill>
                <a:latin typeface="OPPOSans-R"/>
                <a:ea typeface="OPPOSans-R"/>
              </a:rPr>
              <a:t>METAPHOR</a:t>
            </a:r>
            <a:endParaRPr lang="zh-CN" altLang="en-US"/>
          </a:p>
        </p:txBody>
      </p:sp>
      <p:pic>
        <p:nvPicPr>
          <p:cNvPr id="1408" name="image 1408"/>
          <p:cNvPicPr>
            <a:picLocks noChangeAspect="1"/>
          </p:cNvPicPr>
          <p:nvPr/>
        </p:nvPicPr>
        <p:blipFill>
          <a:blip r:embed="rId1408">
                </a:blip>
          <a:srcRect/>
          <a:stretch>
            <a:fillRect/>
          </a:stretch>
        </p:blipFill>
        <p:spPr>
          <a:xfrm rot="0" flipV="0" flipH="0">
            <a:off x="3897173" y="8064500"/>
            <a:ext cx="2146300" cy="2146300"/>
          </a:xfrm>
          <a:prstGeom prst="rect">
            <a:avLst/>
          </a:prstGeom>
        </p:spPr>
      </p:pic>
      <p:pic>
        <p:nvPicPr>
          <p:cNvPr id="1409" name="image 1409"/>
          <p:cNvPicPr>
            <a:picLocks noChangeAspect="1"/>
          </p:cNvPicPr>
          <p:nvPr/>
        </p:nvPicPr>
        <p:blipFill>
          <a:blip r:embed="rId1409">
                </a:blip>
          <a:srcRect/>
          <a:stretch>
            <a:fillRect/>
          </a:stretch>
        </p:blipFill>
        <p:spPr>
          <a:xfrm rot="0" flipV="0" flipH="0">
            <a:off x="4462323" y="8699500"/>
            <a:ext cx="1016000" cy="901700"/>
          </a:xfrm>
          <a:prstGeom prst="rect">
            <a:avLst/>
          </a:prstGeom>
        </p:spPr>
      </p:pic>
      <p:sp>
        <p:nvSpPr>
          <p:cNvPr id="14010" name="Object 14010"/>
          <p:cNvSpPr txBox="1"/>
          <p:nvPr/>
        </p:nvSpPr>
        <p:spPr>
          <a:xfrm>
            <a:off x="16515954" y="5553075"/>
            <a:ext cx="5435600"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NAMES AFTER</a:t>
            </a:r>
            <a:endParaRPr lang="zh-CN" altLang="en-US" sz="3000"/>
          </a:p>
          <a:p>
            <a:pPr algn="ctr">
              <a:lnSpc>
                <a:spcPct val="125000"/>
              </a:lnSpc>
            </a:pPr>
            <a:r>
              <a:rPr sz="3000" i="0" b="1" spc="300" dirty="0" smtClean="0" lang="zh-CN">
                <a:solidFill>
                  <a:srgbClr val="000000"/>
                </a:solidFill>
                <a:latin typeface="OPPOSans-R"/>
                <a:ea typeface="OPPOSans-R"/>
              </a:rPr>
              <a:t>A PLACE</a:t>
            </a:r>
            <a:endParaRPr lang="zh-CN" altLang="en-US"/>
          </a:p>
        </p:txBody>
      </p:sp>
      <p:pic>
        <p:nvPicPr>
          <p:cNvPr id="14011" name="image 14011"/>
          <p:cNvPicPr>
            <a:picLocks noChangeAspect="1"/>
          </p:cNvPicPr>
          <p:nvPr/>
        </p:nvPicPr>
        <p:blipFill>
          <a:blip r:embed="rId14011">
                </a:blip>
          <a:srcRect/>
          <a:stretch>
            <a:fillRect/>
          </a:stretch>
        </p:blipFill>
        <p:spPr>
          <a:xfrm rot="0" flipV="0" flipH="0">
            <a:off x="18160604" y="3340100"/>
            <a:ext cx="2146300" cy="2146300"/>
          </a:xfrm>
          <a:prstGeom prst="rect">
            <a:avLst/>
          </a:prstGeom>
        </p:spPr>
      </p:pic>
      <p:pic>
        <p:nvPicPr>
          <p:cNvPr id="14012" name="image 14012"/>
          <p:cNvPicPr>
            <a:picLocks noChangeAspect="1"/>
          </p:cNvPicPr>
          <p:nvPr/>
        </p:nvPicPr>
        <p:blipFill>
          <a:blip r:embed="rId14012">
                </a:blip>
          <a:srcRect/>
          <a:stretch>
            <a:fillRect/>
          </a:stretch>
        </p:blipFill>
        <p:spPr>
          <a:xfrm rot="0" flipV="0" flipH="0">
            <a:off x="18878154" y="3937000"/>
            <a:ext cx="711200" cy="965200"/>
          </a:xfrm>
          <a:prstGeom prst="rect">
            <a:avLst/>
          </a:prstGeom>
        </p:spPr>
      </p:pic>
      <p:sp>
        <p:nvSpPr>
          <p:cNvPr id="14013" name="Object 14013"/>
          <p:cNvSpPr txBox="1"/>
          <p:nvPr/>
        </p:nvSpPr>
        <p:spPr>
          <a:xfrm>
            <a:off x="9389965" y="5553075"/>
            <a:ext cx="5410200"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NAMES AFTER</a:t>
            </a:r>
            <a:endParaRPr lang="zh-CN" altLang="en-US" sz="3000"/>
          </a:p>
          <a:p>
            <a:pPr algn="ctr">
              <a:lnSpc>
                <a:spcPct val="125000"/>
              </a:lnSpc>
            </a:pPr>
            <a:r>
              <a:rPr sz="3000" i="0" b="1" spc="300" dirty="0" smtClean="0" lang="zh-CN">
                <a:solidFill>
                  <a:srgbClr val="000000"/>
                </a:solidFill>
                <a:latin typeface="OPPOSans-R"/>
                <a:ea typeface="OPPOSans-R"/>
              </a:rPr>
              <a:t>A PERSON</a:t>
            </a:r>
            <a:endParaRPr lang="zh-CN" altLang="en-US"/>
          </a:p>
        </p:txBody>
      </p:sp>
      <p:pic>
        <p:nvPicPr>
          <p:cNvPr id="14014" name="image 14014"/>
          <p:cNvPicPr>
            <a:picLocks noChangeAspect="1"/>
          </p:cNvPicPr>
          <p:nvPr/>
        </p:nvPicPr>
        <p:blipFill>
          <a:blip r:embed="rId14014">
                </a:blip>
          <a:srcRect/>
          <a:stretch>
            <a:fillRect/>
          </a:stretch>
        </p:blipFill>
        <p:spPr>
          <a:xfrm rot="0" flipV="0" flipH="0">
            <a:off x="11021915" y="3340100"/>
            <a:ext cx="2146300" cy="2146300"/>
          </a:xfrm>
          <a:prstGeom prst="rect">
            <a:avLst/>
          </a:prstGeom>
        </p:spPr>
      </p:pic>
      <p:pic>
        <p:nvPicPr>
          <p:cNvPr id="14015" name="image 14015"/>
          <p:cNvPicPr>
            <a:picLocks noChangeAspect="1"/>
          </p:cNvPicPr>
          <p:nvPr/>
        </p:nvPicPr>
        <p:blipFill>
          <a:blip r:embed="rId14015">
                </a:blip>
          <a:srcRect/>
          <a:stretch>
            <a:fillRect/>
          </a:stretch>
        </p:blipFill>
        <p:spPr>
          <a:xfrm rot="0" flipV="0" flipH="0">
            <a:off x="11733115" y="4038600"/>
            <a:ext cx="723900" cy="774700"/>
          </a:xfrm>
          <a:prstGeom prst="rect">
            <a:avLst/>
          </a:prstGeom>
        </p:spPr>
      </p:pic>
      <p:sp>
        <p:nvSpPr>
          <p:cNvPr id="14016" name="Object 14016"/>
          <p:cNvSpPr txBox="1"/>
          <p:nvPr/>
        </p:nvSpPr>
        <p:spPr>
          <a:xfrm>
            <a:off x="2201723" y="5553075"/>
            <a:ext cx="5537200" cy="1143000"/>
          </a:xfrm>
          <a:prstGeom prst="rect">
            <a:avLst/>
          </a:prstGeom>
        </p:spPr>
        <p:txBody>
          <a:bodyPr vert="horz" anchor="t" rtlCol="0" anchorCtr="0">
            <a:noAutofit/>
          </a:bodyPr>
          <a:lstStyle/>
          <a:p>
            <a:pPr algn="ctr">
              <a:lnSpc>
                <a:spcPct val="125000"/>
              </a:lnSpc>
            </a:pPr>
            <a:r>
              <a:rPr sz="3000" i="0" b="1" spc="300" dirty="0" smtClean="0" lang="zh-CN">
                <a:solidFill>
                  <a:srgbClr val="000000"/>
                </a:solidFill>
                <a:latin typeface="OPPOSans-R"/>
                <a:ea typeface="OPPOSans-R"/>
              </a:rPr>
              <a:t>SELF-DESCRIPTIVE</a:t>
            </a:r>
            <a:endParaRPr lang="zh-CN" altLang="en-US" sz="3000"/>
          </a:p>
          <a:p>
            <a:pPr algn="ctr">
              <a:lnSpc>
                <a:spcPct val="125000"/>
              </a:lnSpc>
            </a:pPr>
            <a:r>
              <a:rPr sz="3000" i="0" b="1" spc="300" dirty="0" smtClean="0" lang="zh-CN">
                <a:solidFill>
                  <a:srgbClr val="000000"/>
                </a:solidFill>
                <a:latin typeface="OPPOSans-R"/>
                <a:ea typeface="OPPOSans-R"/>
              </a:rPr>
              <a:t>NAMES</a:t>
            </a:r>
            <a:endParaRPr lang="zh-CN" altLang="en-US"/>
          </a:p>
        </p:txBody>
      </p:sp>
      <p:pic>
        <p:nvPicPr>
          <p:cNvPr id="14017" name="image 14017"/>
          <p:cNvPicPr>
            <a:picLocks noChangeAspect="1"/>
          </p:cNvPicPr>
          <p:nvPr/>
        </p:nvPicPr>
        <p:blipFill>
          <a:blip r:embed="rId14017">
                </a:blip>
          <a:srcRect/>
          <a:stretch>
            <a:fillRect/>
          </a:stretch>
        </p:blipFill>
        <p:spPr>
          <a:xfrm rot="0" flipV="0" flipH="0">
            <a:off x="3897173" y="3340100"/>
            <a:ext cx="2146300" cy="2146300"/>
          </a:xfrm>
          <a:prstGeom prst="rect">
            <a:avLst/>
          </a:prstGeom>
        </p:spPr>
      </p:pic>
      <p:pic>
        <p:nvPicPr>
          <p:cNvPr id="14018" name="image 14018"/>
          <p:cNvPicPr>
            <a:picLocks noChangeAspect="1"/>
          </p:cNvPicPr>
          <p:nvPr/>
        </p:nvPicPr>
        <p:blipFill>
          <a:blip r:embed="rId14018">
                </a:blip>
          <a:srcRect/>
          <a:stretch>
            <a:fillRect/>
          </a:stretch>
        </p:blipFill>
        <p:spPr>
          <a:xfrm rot="0" flipV="0" flipH="0">
            <a:off x="4538523" y="3949700"/>
            <a:ext cx="863600" cy="939800"/>
          </a:xfrm>
          <a:prstGeom prst="rect">
            <a:avLst/>
          </a:prstGeom>
        </p:spPr>
      </p:pic>
      <p:sp>
        <p:nvSpPr>
          <p:cNvPr id="14019" name="Object 14019"/>
          <p:cNvSpPr txBox="1"/>
          <p:nvPr/>
        </p:nvSpPr>
        <p:spPr>
          <a:xfrm>
            <a:off x="927100" y="1946909"/>
            <a:ext cx="7543800"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中国菜名分类</a:t>
            </a:r>
            <a:endParaRPr lang="zh-CN" altLang="en-US"/>
          </a:p>
        </p:txBody>
      </p:sp>
      <p:sp>
        <p:nvSpPr>
          <p:cNvPr id="14020" name="Object 14020"/>
          <p:cNvSpPr txBox="1"/>
          <p:nvPr/>
        </p:nvSpPr>
        <p:spPr>
          <a:xfrm>
            <a:off x="927100" y="1153159"/>
            <a:ext cx="84328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第五章</a:t>
            </a:r>
            <a:endParaRPr lang="zh-CN" altLang="en-US"/>
          </a:p>
        </p:txBody>
      </p:sp>
      <p:pic>
        <p:nvPicPr>
          <p:cNvPr id="14021" name="image 14021"/>
          <p:cNvPicPr>
            <a:picLocks noChangeAspect="1"/>
          </p:cNvPicPr>
          <p:nvPr/>
        </p:nvPicPr>
        <p:blipFill>
          <a:blip r:embed="rId14021">
                </a:blip>
          <a:srcRect/>
          <a:stretch>
            <a:fillRect/>
          </a:stretch>
        </p:blipFill>
        <p:spPr>
          <a:xfrm rot="0" flipV="0" flipH="0">
            <a:off x="-12700" y="1168400"/>
            <a:ext cx="546100" cy="1206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1501" name="image 1501"/>
          <p:cNvPicPr>
            <a:picLocks noChangeAspect="1"/>
          </p:cNvPicPr>
          <p:nvPr/>
        </p:nvPicPr>
        <p:blipFill>
          <a:blip r:embed="rId1501">
                </a:blip>
          <a:srcRect/>
          <a:stretch>
            <a:fillRect/>
          </a:stretch>
        </p:blipFill>
        <p:spPr>
          <a:xfrm rot="0" flipV="0" flipH="0">
            <a:off x="1066800" y="10312400"/>
            <a:ext cx="22148800" cy="2235200"/>
          </a:xfrm>
          <a:prstGeom prst="rect">
            <a:avLst/>
          </a:prstGeom>
        </p:spPr>
      </p:pic>
      <p:pic>
        <p:nvPicPr>
          <p:cNvPr id="1502" name="image 1502"/>
          <p:cNvPicPr>
            <a:picLocks noChangeAspect="1"/>
          </p:cNvPicPr>
          <p:nvPr/>
        </p:nvPicPr>
        <p:blipFill>
          <a:blip r:embed="rId1502">
                </a:blip>
          <a:srcRect/>
          <a:stretch>
            <a:fillRect/>
          </a:stretch>
        </p:blipFill>
        <p:spPr>
          <a:xfrm rot="0" flipV="0" flipH="0">
            <a:off x="1066800" y="7924800"/>
            <a:ext cx="22148800" cy="2235200"/>
          </a:xfrm>
          <a:prstGeom prst="rect">
            <a:avLst/>
          </a:prstGeom>
        </p:spPr>
      </p:pic>
      <p:pic>
        <p:nvPicPr>
          <p:cNvPr id="1503" name="image 1503"/>
          <p:cNvPicPr>
            <a:picLocks noChangeAspect="1"/>
          </p:cNvPicPr>
          <p:nvPr/>
        </p:nvPicPr>
        <p:blipFill>
          <a:blip r:embed="rId1503">
                </a:blip>
          <a:srcRect/>
          <a:stretch>
            <a:fillRect/>
          </a:stretch>
        </p:blipFill>
        <p:spPr>
          <a:xfrm rot="0" flipV="0" flipH="0">
            <a:off x="1066800" y="5537200"/>
            <a:ext cx="22148800" cy="2235200"/>
          </a:xfrm>
          <a:prstGeom prst="rect">
            <a:avLst/>
          </a:prstGeom>
        </p:spPr>
      </p:pic>
      <p:pic>
        <p:nvPicPr>
          <p:cNvPr id="1504" name="image 1504"/>
          <p:cNvPicPr>
            <a:picLocks noChangeAspect="1"/>
          </p:cNvPicPr>
          <p:nvPr/>
        </p:nvPicPr>
        <p:blipFill>
          <a:blip r:embed="rId1504">
                </a:blip>
          <a:srcRect/>
          <a:stretch>
            <a:fillRect/>
          </a:stretch>
        </p:blipFill>
        <p:spPr>
          <a:xfrm rot="0" flipV="0" flipH="0">
            <a:off x="1066800" y="3136900"/>
            <a:ext cx="22148800" cy="2235200"/>
          </a:xfrm>
          <a:prstGeom prst="rect">
            <a:avLst/>
          </a:prstGeom>
        </p:spPr>
      </p:pic>
      <p:sp>
        <p:nvSpPr>
          <p:cNvPr id="1505" name="Object 1505"/>
          <p:cNvSpPr txBox="1"/>
          <p:nvPr/>
        </p:nvSpPr>
        <p:spPr>
          <a:xfrm>
            <a:off x="1746250" y="10950575"/>
            <a:ext cx="208407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Free Translation or Literal Translation with Brief Background Explanation.</a:t>
            </a:r>
            <a:endParaRPr lang="zh-CN" altLang="en-US"/>
          </a:p>
        </p:txBody>
      </p:sp>
      <p:sp>
        <p:nvSpPr>
          <p:cNvPr id="1506" name="Object 1506"/>
          <p:cNvSpPr txBox="1"/>
          <p:nvPr/>
        </p:nvSpPr>
        <p:spPr>
          <a:xfrm>
            <a:off x="1600200" y="8737600"/>
            <a:ext cx="209169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Free Translation with Literal Translation or Explanation.</a:t>
            </a:r>
            <a:endParaRPr lang="zh-CN" altLang="en-US"/>
          </a:p>
        </p:txBody>
      </p:sp>
      <p:sp>
        <p:nvSpPr>
          <p:cNvPr id="1507" name="Object 1507"/>
          <p:cNvSpPr txBox="1"/>
          <p:nvPr/>
        </p:nvSpPr>
        <p:spPr>
          <a:xfrm>
            <a:off x="1600200" y="6350000"/>
            <a:ext cx="20866099"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Literal Translation with Explanation.</a:t>
            </a:r>
            <a:endParaRPr lang="zh-CN" altLang="en-US"/>
          </a:p>
        </p:txBody>
      </p:sp>
      <p:sp>
        <p:nvSpPr>
          <p:cNvPr id="1508" name="Object 1508"/>
          <p:cNvSpPr txBox="1"/>
          <p:nvPr/>
        </p:nvSpPr>
        <p:spPr>
          <a:xfrm>
            <a:off x="1587500" y="3949700"/>
            <a:ext cx="20828000" cy="457200"/>
          </a:xfrm>
          <a:prstGeom prst="rect">
            <a:avLst/>
          </a:prstGeom>
        </p:spPr>
        <p:txBody>
          <a:bodyPr vert="horz" anchor="t" rtlCol="0" anchorCtr="0">
            <a:noAutofit/>
          </a:bodyPr>
          <a:lstStyle/>
          <a:p>
            <a:pPr algn="l">
              <a:lnSpc>
                <a:spcPct val="100000"/>
              </a:lnSpc>
            </a:pPr>
            <a:r>
              <a:rPr sz="3000" i="0" b="1" spc="300" dirty="0" smtClean="0" lang="zh-CN">
                <a:solidFill>
                  <a:srgbClr val="000000"/>
                </a:solidFill>
                <a:latin typeface="OPPOSans-R"/>
                <a:ea typeface="OPPOSans-R"/>
              </a:rPr>
              <a:t>Literal Translation.</a:t>
            </a:r>
            <a:endParaRPr lang="zh-CN" altLang="en-US"/>
          </a:p>
        </p:txBody>
      </p:sp>
      <p:sp>
        <p:nvSpPr>
          <p:cNvPr id="1509" name="Object 1509"/>
          <p:cNvSpPr txBox="1"/>
          <p:nvPr/>
        </p:nvSpPr>
        <p:spPr>
          <a:xfrm>
            <a:off x="927100" y="1864359"/>
            <a:ext cx="8089900"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中文菜名翻译建议方法</a:t>
            </a:r>
            <a:endParaRPr lang="zh-CN" altLang="en-US"/>
          </a:p>
        </p:txBody>
      </p:sp>
      <p:sp>
        <p:nvSpPr>
          <p:cNvPr id="15010" name="Object 15010"/>
          <p:cNvSpPr txBox="1"/>
          <p:nvPr/>
        </p:nvSpPr>
        <p:spPr>
          <a:xfrm>
            <a:off x="927100" y="1127759"/>
            <a:ext cx="68834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第六章</a:t>
            </a:r>
            <a:endParaRPr lang="zh-CN" altLang="en-US"/>
          </a:p>
        </p:txBody>
      </p:sp>
      <p:pic>
        <p:nvPicPr>
          <p:cNvPr id="15011" name="image 15011"/>
          <p:cNvPicPr>
            <a:picLocks noChangeAspect="1"/>
          </p:cNvPicPr>
          <p:nvPr/>
        </p:nvPicPr>
        <p:blipFill>
          <a:blip r:embed="rId15011">
                </a:blip>
          <a:srcRect/>
          <a:stretch>
            <a:fillRect/>
          </a:stretch>
        </p:blipFill>
        <p:spPr>
          <a:xfrm rot="0" flipV="0" flipH="0">
            <a:off x="-12700" y="1168400"/>
            <a:ext cx="546100" cy="1206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1601" name="image 1601"/>
          <p:cNvPicPr>
            <a:picLocks noChangeAspect="1"/>
          </p:cNvPicPr>
          <p:nvPr/>
        </p:nvPicPr>
        <p:blipFill>
          <a:blip r:embed="rId1601">
                </a:blip>
          <a:srcRect/>
          <a:stretch>
            <a:fillRect/>
          </a:stretch>
        </p:blipFill>
        <p:spPr>
          <a:xfrm rot="0" flipV="0" flipH="0">
            <a:off x="9751229" y="2677712"/>
            <a:ext cx="4881540" cy="5524474"/>
          </a:xfrm>
          <a:prstGeom prst="rect">
            <a:avLst/>
          </a:prstGeom>
        </p:spPr>
      </p:pic>
      <p:sp>
        <p:nvSpPr>
          <p:cNvPr id="1602" name="Object 1602"/>
          <p:cNvSpPr txBox="1"/>
          <p:nvPr/>
        </p:nvSpPr>
        <p:spPr>
          <a:xfrm>
            <a:off x="8870949" y="3268250"/>
            <a:ext cx="6642100" cy="2540000"/>
          </a:xfrm>
          <a:prstGeom prst="rect">
            <a:avLst/>
          </a:prstGeom>
        </p:spPr>
        <p:txBody>
          <a:bodyPr vert="horz" anchor="t" rtlCol="0" anchorCtr="0">
            <a:noAutofit/>
          </a:bodyPr>
          <a:lstStyle/>
          <a:p>
            <a:pPr algn="ctr">
              <a:lnSpc>
                <a:spcPct val="83333"/>
              </a:lnSpc>
            </a:pPr>
            <a:r>
              <a:rPr sz="20000" i="0" b="1" dirty="0" smtClean="0" lang="zh-CN">
                <a:solidFill>
                  <a:srgbClr val="000000"/>
                </a:solidFill>
                <a:latin typeface="OPPOSans-B"/>
                <a:ea typeface="OPPOSans-B"/>
              </a:rPr>
              <a:t>04</a:t>
            </a:r>
            <a:endParaRPr lang="zh-CN" altLang="en-US"/>
          </a:p>
        </p:txBody>
      </p:sp>
      <p:sp>
        <p:nvSpPr>
          <p:cNvPr id="1603" name="Object 1603"/>
          <p:cNvSpPr txBox="1"/>
          <p:nvPr/>
        </p:nvSpPr>
        <p:spPr>
          <a:xfrm>
            <a:off x="7467669" y="10403287"/>
            <a:ext cx="9448660" cy="558800"/>
          </a:xfrm>
          <a:prstGeom prst="rect">
            <a:avLst/>
          </a:prstGeom>
        </p:spPr>
        <p:txBody>
          <a:bodyPr vert="horz" anchor="t" rtlCol="0" anchorCtr="0">
            <a:noAutofit/>
          </a:bodyPr>
          <a:lstStyle/>
          <a:p>
            <a:pPr algn="ctr">
              <a:lnSpc>
                <a:spcPct val="100833"/>
              </a:lnSpc>
            </a:pPr>
            <a:r>
              <a:rPr sz="3600" i="0" b="0" dirty="0" smtClean="0" lang="zh-CN">
                <a:solidFill>
                  <a:srgbClr val="000000"/>
                </a:solidFill>
                <a:latin typeface="OPPOSans-R"/>
                <a:ea typeface="OPPOSans-R"/>
              </a:rPr>
              <a:t>SUMMARY AND CONCLUSIONS</a:t>
            </a:r>
            <a:endParaRPr lang="zh-CN" altLang="en-US"/>
          </a:p>
        </p:txBody>
      </p:sp>
      <p:sp>
        <p:nvSpPr>
          <p:cNvPr id="1604" name="Object 1604"/>
          <p:cNvSpPr txBox="1"/>
          <p:nvPr/>
        </p:nvSpPr>
        <p:spPr>
          <a:xfrm>
            <a:off x="6809408" y="8752287"/>
            <a:ext cx="10765182" cy="1651000"/>
          </a:xfrm>
          <a:prstGeom prst="rect">
            <a:avLst/>
          </a:prstGeom>
        </p:spPr>
        <p:txBody>
          <a:bodyPr vert="horz" anchor="t" rtlCol="0" anchorCtr="0">
            <a:noAutofit/>
          </a:bodyPr>
          <a:lstStyle/>
          <a:p>
            <a:pPr algn="ctr">
              <a:lnSpc>
                <a:spcPct val="123333"/>
              </a:lnSpc>
            </a:pPr>
            <a:r>
              <a:rPr sz="8800" i="0" b="0" dirty="0" smtClean="0" lang="zh-CN">
                <a:solidFill>
                  <a:srgbClr val="000000"/>
                </a:solidFill>
                <a:latin typeface="OPPOSans-B"/>
                <a:ea typeface="OPPOSans-B"/>
              </a:rPr>
              <a:t>总结和结论</a:t>
            </a:r>
            <a:endParaRPr lang="zh-CN" altLang="en-US"/>
          </a:p>
        </p:txBody>
      </p:sp>
      <p:pic>
        <p:nvPicPr>
          <p:cNvPr id="1605" name="image 1605"/>
          <p:cNvPicPr>
            <a:picLocks noChangeAspect="1"/>
          </p:cNvPicPr>
          <p:nvPr/>
        </p:nvPicPr>
        <p:blipFill>
          <a:blip r:embed="rId1605">
                </a:blip>
          <a:srcRect/>
          <a:stretch>
            <a:fillRect/>
          </a:stretch>
        </p:blipFill>
        <p:spPr>
          <a:xfrm rot="0" flipV="0" flipH="0">
            <a:off x="2654300" y="12331700"/>
            <a:ext cx="2387600" cy="2387600"/>
          </a:xfrm>
          <a:prstGeom prst="rect">
            <a:avLst/>
          </a:prstGeom>
        </p:spPr>
      </p:pic>
      <p:pic>
        <p:nvPicPr>
          <p:cNvPr id="1606" name="image 1606"/>
          <p:cNvPicPr>
            <a:picLocks noChangeAspect="1"/>
          </p:cNvPicPr>
          <p:nvPr/>
        </p:nvPicPr>
        <p:blipFill>
          <a:blip r:embed="rId1606">
                </a:blip>
          <a:srcRect/>
          <a:stretch>
            <a:fillRect/>
          </a:stretch>
        </p:blipFill>
        <p:spPr>
          <a:xfrm rot="0" flipV="0" flipH="0">
            <a:off x="22580600" y="4622800"/>
            <a:ext cx="3111500" cy="3111500"/>
          </a:xfrm>
          <a:prstGeom prst="rect">
            <a:avLst/>
          </a:prstGeom>
        </p:spPr>
      </p:pic>
      <p:pic>
        <p:nvPicPr>
          <p:cNvPr id="1607" name="image 1607"/>
          <p:cNvPicPr>
            <a:picLocks noChangeAspect="1"/>
          </p:cNvPicPr>
          <p:nvPr/>
        </p:nvPicPr>
        <p:blipFill>
          <a:blip r:embed="rId1607">
                </a:blip>
          <a:srcRect/>
          <a:stretch>
            <a:fillRect/>
          </a:stretch>
        </p:blipFill>
        <p:spPr>
          <a:xfrm rot="0" flipV="0" flipH="0">
            <a:off x="-4229100" y="-5041900"/>
            <a:ext cx="9499600" cy="9499600"/>
          </a:xfrm>
          <a:prstGeom prst="rect">
            <a:avLst/>
          </a:prstGeom>
        </p:spPr>
      </p:pic>
      <p:sp>
        <p:nvSpPr>
          <p:cNvPr id="1608" name="Object 1608"/>
          <p:cNvSpPr txBox="1"/>
          <p:nvPr/>
        </p:nvSpPr>
        <p:spPr>
          <a:xfrm>
            <a:off x="9543146" y="5782850"/>
            <a:ext cx="5221506" cy="1498600"/>
          </a:xfrm>
          <a:prstGeom prst="rect">
            <a:avLst/>
          </a:prstGeom>
        </p:spPr>
        <p:txBody>
          <a:bodyPr vert="horz" anchor="t" rtlCol="0" anchorCtr="0">
            <a:noAutofit/>
          </a:bodyPr>
          <a:lstStyle/>
          <a:p>
            <a:pPr algn="ctr">
              <a:lnSpc>
                <a:spcPct val="101666"/>
              </a:lnSpc>
            </a:pPr>
            <a:r>
              <a:rPr sz="9700" i="0" b="0" spc="-540" dirty="0" smtClean="0" lang="zh-CN">
                <a:solidFill>
                  <a:srgbClr val="000000"/>
                </a:solidFill>
                <a:latin typeface="OPPOSans-B"/>
                <a:ea typeface="OPPOSans-B"/>
              </a:rPr>
              <a:t>PART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1701" name="image 1701"/>
          <p:cNvPicPr>
            <a:picLocks noChangeAspect="1"/>
          </p:cNvPicPr>
          <p:nvPr/>
        </p:nvPicPr>
        <p:blipFill>
          <a:blip r:embed="rId1701">
                </a:blip>
          <a:srcRect t="7795" b="7795"/>
          <a:stretch>
            <a:fillRect/>
          </a:stretch>
        </p:blipFill>
        <p:spPr>
          <a:xfrm rot="0" flipV="0" flipH="0">
            <a:off x="0" y="0"/>
            <a:ext cx="24384000" cy="13716000"/>
          </a:xfrm>
          <a:prstGeom prst="rect">
            <a:avLst/>
          </a:prstGeom>
        </p:spPr>
      </p:pic>
      <p:pic>
        <p:nvPicPr>
          <p:cNvPr id="1702" name="image 1702"/>
          <p:cNvPicPr>
            <a:picLocks noChangeAspect="1"/>
          </p:cNvPicPr>
          <p:nvPr/>
        </p:nvPicPr>
        <p:blipFill>
          <a:blip r:embed="rId1702">
            <a:alphaModFix amt="20027"/>
          </a:blip>
          <a:srcRect/>
          <a:stretch>
            <a:fillRect/>
          </a:stretch>
        </p:blipFill>
        <p:spPr>
          <a:xfrm rot="0" flipV="0" flipH="0">
            <a:off x="0" y="0"/>
            <a:ext cx="24384000" cy="13716000"/>
          </a:xfrm>
          <a:prstGeom prst="rect">
            <a:avLst/>
          </a:prstGeom>
        </p:spPr>
      </p:pic>
      <p:pic>
        <p:nvPicPr>
          <p:cNvPr id="1703" name="image 1703"/>
          <p:cNvPicPr>
            <a:picLocks noChangeAspect="1"/>
          </p:cNvPicPr>
          <p:nvPr/>
        </p:nvPicPr>
        <p:blipFill>
          <a:blip r:embed="rId1703">
                </a:blip>
          <a:srcRect/>
          <a:stretch>
            <a:fillRect/>
          </a:stretch>
        </p:blipFill>
        <p:spPr>
          <a:xfrm rot="0" flipV="0" flipH="0">
            <a:off x="6045200" y="2286000"/>
            <a:ext cx="18326100" cy="9144000"/>
          </a:xfrm>
          <a:prstGeom prst="rect">
            <a:avLst/>
          </a:prstGeom>
        </p:spPr>
      </p:pic>
      <p:sp>
        <p:nvSpPr>
          <p:cNvPr id="1704" name="Object 1704"/>
          <p:cNvSpPr txBox="1"/>
          <p:nvPr/>
        </p:nvSpPr>
        <p:spPr>
          <a:xfrm>
            <a:off x="7124700" y="6008369"/>
            <a:ext cx="16395700" cy="3657600"/>
          </a:xfrm>
          <a:prstGeom prst="rect">
            <a:avLst/>
          </a:prstGeom>
        </p:spPr>
        <p:txBody>
          <a:bodyPr vert="horz" anchor="t" rtlCol="0" anchorCtr="0">
            <a:noAutofit/>
          </a:bodyPr>
          <a:lstStyle/>
          <a:p>
            <a:pPr algn="l" marL="342900" indent="-342900">
              <a:lnSpc>
                <a:spcPct val="107500"/>
              </a:lnSpc>
              <a:buFont typeface="Arial" panose="020B0604020202020204" pitchFamily="34" charset="0"/>
              <a:buChar char="•"/>
            </a:pPr>
            <a:r>
              <a:rPr sz="2800" i="0" b="0" spc="280" dirty="0" smtClean="0" lang="zh-CN">
                <a:solidFill>
                  <a:srgbClr val="000000"/>
                </a:solidFill>
                <a:latin typeface="OPPOSans-R"/>
                <a:ea typeface="OPPOSans-R"/>
              </a:rPr>
              <a:t>It should be mentioned that some ideas put forward in the present paper might be immature due to the author’s limited knowledge about cuisine and the lack of translation experience. This tentative study on untranslatabiltiy of Chinese dish names is greatly motivated by her interest in its practical value.</a:t>
            </a:r>
            <a:endParaRPr lang="zh-CN" altLang="en-US" sz="2800"/>
          </a:p>
          <a:p>
            <a:pPr algn="l" marL="342900" indent="-342900">
              <a:lnSpc>
                <a:spcPct val="107500"/>
              </a:lnSpc>
              <a:buFont typeface="Arial" panose="020B0604020202020204" pitchFamily="34" charset="0"/>
              <a:buChar char="•"/>
            </a:pPr>
            <a:r>
              <a:rPr sz="2800" i="0" b="0" spc="280" dirty="0" smtClean="0" lang="zh-CN">
                <a:solidFill>
                  <a:srgbClr val="000000"/>
                </a:solidFill>
                <a:latin typeface="OPPOSans-R"/>
                <a:ea typeface="OPPOSans-R"/>
              </a:rPr>
              <a:t>The author hopes that more excellent English versions of Chinese dish names will be produced and Chinese cuisine culture will be spread further. Therefore,suggestions and criticisms are always welcome.</a:t>
            </a:r>
            <a:endParaRPr lang="zh-CN" altLang="en-US" sz="2800"/>
          </a:p>
        </p:txBody>
      </p:sp>
      <p:sp>
        <p:nvSpPr>
          <p:cNvPr id="1706" name="Object 1706"/>
          <p:cNvSpPr txBox="1"/>
          <p:nvPr/>
        </p:nvSpPr>
        <p:spPr>
          <a:xfrm>
            <a:off x="7721600" y="3283140"/>
            <a:ext cx="15798800" cy="1803400"/>
          </a:xfrm>
          <a:prstGeom prst="rect">
            <a:avLst/>
          </a:prstGeom>
        </p:spPr>
        <p:txBody>
          <a:bodyPr vert="horz" anchor="t" rtlCol="0" anchorCtr="0">
            <a:noAutofit/>
          </a:bodyPr>
          <a:lstStyle/>
          <a:p>
            <a:pPr algn="l">
              <a:lnSpc>
                <a:spcPct val="100000"/>
              </a:lnSpc>
            </a:pPr>
            <a:r>
              <a:rPr sz="5940" i="0" b="0" spc="594" dirty="0" smtClean="0" lang="zh-CN">
                <a:solidFill>
                  <a:srgbClr val="000000"/>
                </a:solidFill>
                <a:latin typeface="OPPOSans-R"/>
                <a:ea typeface="OPPOSans-R"/>
              </a:rPr>
              <a:t>SUMMARY</a:t>
            </a:r>
            <a:endParaRPr lang="zh-CN" altLang="en-US" sz="5940"/>
          </a:p>
          <a:p>
            <a:pPr algn="l">
              <a:lnSpc>
                <a:spcPct val="100000"/>
              </a:lnSpc>
            </a:pPr>
            <a:r>
              <a:rPr sz="5940" i="0" b="0" spc="594" dirty="0" smtClean="0" lang="zh-CN">
                <a:solidFill>
                  <a:srgbClr val="000000"/>
                </a:solidFill>
                <a:latin typeface="OPPOSans-R"/>
                <a:ea typeface="OPPOSans-R"/>
              </a:rPr>
              <a:t>AND CONCLUSIONS</a:t>
            </a:r>
            <a:endParaRPr lang="zh-CN" altLang="en-US"/>
          </a:p>
        </p:txBody>
      </p:sp>
      <p:pic>
        <p:nvPicPr>
          <p:cNvPr id="1707" name="image 1707"/>
          <p:cNvPicPr>
            <a:picLocks noChangeAspect="1"/>
          </p:cNvPicPr>
          <p:nvPr/>
        </p:nvPicPr>
        <p:blipFill>
          <a:blip r:embed="rId1707">
                </a:blip>
          <a:srcRect/>
          <a:stretch>
            <a:fillRect/>
          </a:stretch>
        </p:blipFill>
        <p:spPr>
          <a:xfrm rot="0" flipV="0" flipH="0">
            <a:off x="7277100" y="3492500"/>
            <a:ext cx="152400" cy="1549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1801" name="image 1801"/>
          <p:cNvPicPr>
            <a:picLocks noChangeAspect="1"/>
          </p:cNvPicPr>
          <p:nvPr/>
        </p:nvPicPr>
        <p:blipFill>
          <a:blip r:embed="rId1801">
                </a:blip>
          <a:srcRect/>
          <a:stretch>
            <a:fillRect/>
          </a:stretch>
        </p:blipFill>
        <p:spPr>
          <a:xfrm rot="0" flipV="0" flipH="0">
            <a:off x="9751229" y="2677712"/>
            <a:ext cx="4881540" cy="5524474"/>
          </a:xfrm>
          <a:prstGeom prst="rect">
            <a:avLst/>
          </a:prstGeom>
        </p:spPr>
      </p:pic>
      <p:sp>
        <p:nvSpPr>
          <p:cNvPr id="1802" name="Object 1802"/>
          <p:cNvSpPr txBox="1"/>
          <p:nvPr/>
        </p:nvSpPr>
        <p:spPr>
          <a:xfrm>
            <a:off x="8870949" y="3268250"/>
            <a:ext cx="6642100" cy="2540000"/>
          </a:xfrm>
          <a:prstGeom prst="rect">
            <a:avLst/>
          </a:prstGeom>
        </p:spPr>
        <p:txBody>
          <a:bodyPr vert="horz" anchor="t" rtlCol="0" anchorCtr="0">
            <a:noAutofit/>
          </a:bodyPr>
          <a:lstStyle/>
          <a:p>
            <a:pPr algn="ctr">
              <a:lnSpc>
                <a:spcPct val="83333"/>
              </a:lnSpc>
            </a:pPr>
            <a:r>
              <a:rPr sz="20000" i="0" b="1" dirty="0" smtClean="0" lang="zh-CN">
                <a:solidFill>
                  <a:srgbClr val="000000"/>
                </a:solidFill>
                <a:latin typeface="OPPOSans-B"/>
                <a:ea typeface="OPPOSans-B"/>
              </a:rPr>
              <a:t>05</a:t>
            </a:r>
            <a:endParaRPr lang="zh-CN" altLang="en-US"/>
          </a:p>
        </p:txBody>
      </p:sp>
      <p:sp>
        <p:nvSpPr>
          <p:cNvPr id="1803" name="Object 1803"/>
          <p:cNvSpPr txBox="1"/>
          <p:nvPr/>
        </p:nvSpPr>
        <p:spPr>
          <a:xfrm>
            <a:off x="8125929" y="10403287"/>
            <a:ext cx="8132140" cy="558800"/>
          </a:xfrm>
          <a:prstGeom prst="rect">
            <a:avLst/>
          </a:prstGeom>
        </p:spPr>
        <p:txBody>
          <a:bodyPr vert="horz" anchor="t" rtlCol="0" anchorCtr="0">
            <a:noAutofit/>
          </a:bodyPr>
          <a:lstStyle/>
          <a:p>
            <a:pPr algn="ctr">
              <a:lnSpc>
                <a:spcPct val="100833"/>
              </a:lnSpc>
            </a:pPr>
            <a:r>
              <a:rPr sz="3600" i="0" b="0" dirty="0" smtClean="0" lang="zh-CN">
                <a:solidFill>
                  <a:srgbClr val="000000"/>
                </a:solidFill>
                <a:latin typeface="OPPOSans-R"/>
                <a:ea typeface="OPPOSans-R"/>
              </a:rPr>
              <a:t>THE BIBLIOGRAPHY</a:t>
            </a:r>
            <a:endParaRPr lang="zh-CN" altLang="en-US"/>
          </a:p>
        </p:txBody>
      </p:sp>
      <p:sp>
        <p:nvSpPr>
          <p:cNvPr id="1804" name="Object 1804"/>
          <p:cNvSpPr txBox="1"/>
          <p:nvPr/>
        </p:nvSpPr>
        <p:spPr>
          <a:xfrm>
            <a:off x="6809408" y="8752287"/>
            <a:ext cx="10765182" cy="1651000"/>
          </a:xfrm>
          <a:prstGeom prst="rect">
            <a:avLst/>
          </a:prstGeom>
        </p:spPr>
        <p:txBody>
          <a:bodyPr vert="horz" anchor="t" rtlCol="0" anchorCtr="0">
            <a:noAutofit/>
          </a:bodyPr>
          <a:lstStyle/>
          <a:p>
            <a:pPr algn="ctr">
              <a:lnSpc>
                <a:spcPct val="123333"/>
              </a:lnSpc>
            </a:pPr>
            <a:r>
              <a:rPr sz="8800" i="0" b="0" dirty="0" smtClean="0" lang="zh-CN">
                <a:solidFill>
                  <a:srgbClr val="000000"/>
                </a:solidFill>
                <a:latin typeface="OPPOSans-B"/>
                <a:ea typeface="OPPOSans-B"/>
              </a:rPr>
              <a:t>参考文献</a:t>
            </a:r>
            <a:endParaRPr lang="zh-CN" altLang="en-US"/>
          </a:p>
        </p:txBody>
      </p:sp>
      <p:pic>
        <p:nvPicPr>
          <p:cNvPr id="1805" name="image 1805"/>
          <p:cNvPicPr>
            <a:picLocks noChangeAspect="1"/>
          </p:cNvPicPr>
          <p:nvPr/>
        </p:nvPicPr>
        <p:blipFill>
          <a:blip r:embed="rId1805">
                </a:blip>
          <a:srcRect/>
          <a:stretch>
            <a:fillRect/>
          </a:stretch>
        </p:blipFill>
        <p:spPr>
          <a:xfrm rot="0" flipV="0" flipH="0">
            <a:off x="2654300" y="12331700"/>
            <a:ext cx="2387600" cy="2387600"/>
          </a:xfrm>
          <a:prstGeom prst="rect">
            <a:avLst/>
          </a:prstGeom>
        </p:spPr>
      </p:pic>
      <p:pic>
        <p:nvPicPr>
          <p:cNvPr id="1806" name="image 1806"/>
          <p:cNvPicPr>
            <a:picLocks noChangeAspect="1"/>
          </p:cNvPicPr>
          <p:nvPr/>
        </p:nvPicPr>
        <p:blipFill>
          <a:blip r:embed="rId1806">
                </a:blip>
          <a:srcRect/>
          <a:stretch>
            <a:fillRect/>
          </a:stretch>
        </p:blipFill>
        <p:spPr>
          <a:xfrm rot="0" flipV="0" flipH="0">
            <a:off x="22580600" y="4622800"/>
            <a:ext cx="3111500" cy="3111500"/>
          </a:xfrm>
          <a:prstGeom prst="rect">
            <a:avLst/>
          </a:prstGeom>
        </p:spPr>
      </p:pic>
      <p:pic>
        <p:nvPicPr>
          <p:cNvPr id="1807" name="image 1807"/>
          <p:cNvPicPr>
            <a:picLocks noChangeAspect="1"/>
          </p:cNvPicPr>
          <p:nvPr/>
        </p:nvPicPr>
        <p:blipFill>
          <a:blip r:embed="rId1807">
                </a:blip>
          <a:srcRect/>
          <a:stretch>
            <a:fillRect/>
          </a:stretch>
        </p:blipFill>
        <p:spPr>
          <a:xfrm rot="0" flipV="0" flipH="0">
            <a:off x="-4229100" y="-5041900"/>
            <a:ext cx="9499600" cy="9499600"/>
          </a:xfrm>
          <a:prstGeom prst="rect">
            <a:avLst/>
          </a:prstGeom>
        </p:spPr>
      </p:pic>
      <p:sp>
        <p:nvSpPr>
          <p:cNvPr id="1808" name="Object 1808"/>
          <p:cNvSpPr txBox="1"/>
          <p:nvPr/>
        </p:nvSpPr>
        <p:spPr>
          <a:xfrm>
            <a:off x="9543146" y="5782850"/>
            <a:ext cx="5221506" cy="1498600"/>
          </a:xfrm>
          <a:prstGeom prst="rect">
            <a:avLst/>
          </a:prstGeom>
        </p:spPr>
        <p:txBody>
          <a:bodyPr vert="horz" anchor="t" rtlCol="0" anchorCtr="0">
            <a:noAutofit/>
          </a:bodyPr>
          <a:lstStyle/>
          <a:p>
            <a:pPr algn="ctr">
              <a:lnSpc>
                <a:spcPct val="101666"/>
              </a:lnSpc>
            </a:pPr>
            <a:r>
              <a:rPr sz="9700" i="0" b="0" spc="-540" dirty="0" smtClean="0" lang="zh-CN">
                <a:solidFill>
                  <a:srgbClr val="000000"/>
                </a:solidFill>
                <a:latin typeface="OPPOSans-B"/>
                <a:ea typeface="OPPOSans-B"/>
              </a:rPr>
              <a:t>PART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1901" name="image 1901"/>
          <p:cNvPicPr>
            <a:picLocks noChangeAspect="1"/>
          </p:cNvPicPr>
          <p:nvPr/>
        </p:nvPicPr>
        <p:blipFill>
          <a:blip r:embed="rId1901">
                </a:blip>
          <a:srcRect/>
          <a:stretch>
            <a:fillRect/>
          </a:stretch>
        </p:blipFill>
        <p:spPr>
          <a:xfrm rot="0" flipV="0" flipH="0">
            <a:off x="2197100" y="12217400"/>
            <a:ext cx="20421600" cy="88900"/>
          </a:xfrm>
          <a:prstGeom prst="rect">
            <a:avLst/>
          </a:prstGeom>
        </p:spPr>
      </p:pic>
      <p:sp>
        <p:nvSpPr>
          <p:cNvPr id="1902" name="Object 1902"/>
          <p:cNvSpPr txBox="1"/>
          <p:nvPr/>
        </p:nvSpPr>
        <p:spPr>
          <a:xfrm>
            <a:off x="2095500" y="3289300"/>
            <a:ext cx="20624800" cy="8356600"/>
          </a:xfrm>
          <a:prstGeom prst="rect">
            <a:avLst/>
          </a:prstGeom>
        </p:spPr>
        <p:txBody>
          <a:bodyPr vert="horz" anchor="t" rtlCol="0" anchorCtr="0">
            <a:noAutofit/>
          </a:bodyPr>
          <a:lstStyle/>
          <a:p>
            <a:pPr algn="l">
              <a:lnSpc>
                <a:spcPct val="142500"/>
              </a:lnSpc>
            </a:pPr>
            <a:r>
              <a:rPr sz="2800" i="0" b="0" spc="280" dirty="0" smtClean="0" lang="zh-CN">
                <a:solidFill>
                  <a:srgbClr val="000000"/>
                </a:solidFill>
                <a:latin typeface="OPPOSans-R"/>
                <a:ea typeface="OPPOSans-R"/>
              </a:rPr>
              <a:t>1.Claire Kramsch, Language and Culture [M]. Shanghai Foreign Language Education Press, 2000.</a:t>
            </a:r>
            <a:endParaRPr lang="zh-CN" altLang="en-US" sz="2800"/>
          </a:p>
          <a:p>
            <a:pPr algn="l">
              <a:lnSpc>
                <a:spcPct val="142500"/>
              </a:lnSpc>
            </a:pPr>
            <a:r>
              <a:rPr sz="2800" i="0" b="0" spc="280" dirty="0" smtClean="0" lang="zh-CN">
                <a:solidFill>
                  <a:srgbClr val="000000"/>
                </a:solidFill>
                <a:latin typeface="OPPOSans-R"/>
                <a:ea typeface="OPPOSans-R"/>
              </a:rPr>
              <a:t>2.Eugene A. Nida, Language and Culture-Context in Translating [M].Shanghai Foreign Language Education Press, 2001.</a:t>
            </a:r>
            <a:endParaRPr lang="zh-CN" altLang="en-US" sz="2800"/>
          </a:p>
          <a:p>
            <a:pPr algn="l">
              <a:lnSpc>
                <a:spcPct val="142500"/>
              </a:lnSpc>
            </a:pPr>
            <a:r>
              <a:rPr sz="2800" i="0" b="0" spc="280" dirty="0" smtClean="0" lang="zh-CN">
                <a:solidFill>
                  <a:srgbClr val="000000"/>
                </a:solidFill>
                <a:latin typeface="OPPOSans-R"/>
                <a:ea typeface="OPPOSans-R"/>
              </a:rPr>
              <a:t>3.J. C. Catford, A Linguistic Theory of Translation [M]. Oxford University Press, 1965.</a:t>
            </a:r>
            <a:endParaRPr lang="zh-CN" altLang="en-US" sz="2800"/>
          </a:p>
          <a:p>
            <a:pPr algn="l">
              <a:lnSpc>
                <a:spcPct val="142500"/>
              </a:lnSpc>
            </a:pPr>
            <a:r>
              <a:rPr sz="2800" i="0" b="0" spc="280" dirty="0" smtClean="0" lang="zh-CN">
                <a:solidFill>
                  <a:srgbClr val="000000"/>
                </a:solidFill>
                <a:latin typeface="OPPOSans-R"/>
                <a:ea typeface="OPPOSans-R"/>
              </a:rPr>
              <a:t>4.Jin Di, Eugene A. Nida, On Translation-with special reference to Chinese and English[M]. 中国对外翻译出版公司，1984.</a:t>
            </a:r>
            <a:endParaRPr lang="zh-CN" altLang="en-US" sz="2800"/>
          </a:p>
          <a:p>
            <a:pPr algn="l">
              <a:lnSpc>
                <a:spcPct val="142500"/>
              </a:lnSpc>
            </a:pPr>
            <a:r>
              <a:rPr sz="2800" i="0" b="0" spc="280" dirty="0" smtClean="0" lang="zh-CN">
                <a:solidFill>
                  <a:srgbClr val="000000"/>
                </a:solidFill>
                <a:latin typeface="OPPOSans-R"/>
                <a:ea typeface="OPPOSans-R"/>
              </a:rPr>
              <a:t>5.Peter Fawcett, Translation and Language---Linguistic Theories Explained.</a:t>
            </a:r>
            <a:endParaRPr lang="zh-CN" altLang="en-US" sz="2800"/>
          </a:p>
          <a:p>
            <a:pPr algn="l">
              <a:lnSpc>
                <a:spcPct val="142500"/>
              </a:lnSpc>
            </a:pPr>
            <a:r>
              <a:rPr sz="2800" i="0" b="0" spc="280" dirty="0" smtClean="0" lang="zh-CN">
                <a:solidFill>
                  <a:srgbClr val="000000"/>
                </a:solidFill>
                <a:latin typeface="OPPOSans-R"/>
                <a:ea typeface="OPPOSans-R"/>
              </a:rPr>
              <a:t>6.Peter Newmark, A Textbook of Translation [M]. London: Prentice Hall International (UK) Ltd, 1988. </a:t>
            </a:r>
            <a:endParaRPr lang="zh-CN" altLang="en-US" sz="2800"/>
          </a:p>
          <a:p>
            <a:pPr algn="l">
              <a:lnSpc>
                <a:spcPct val="142500"/>
              </a:lnSpc>
            </a:pPr>
            <a:r>
              <a:rPr sz="2800" i="0" b="0" spc="280" dirty="0" smtClean="0" lang="zh-CN">
                <a:solidFill>
                  <a:srgbClr val="000000"/>
                </a:solidFill>
                <a:latin typeface="OPPOSans-R"/>
                <a:ea typeface="OPPOSans-R"/>
              </a:rPr>
              <a:t>7.Peter Newmark, About Translation [M]. Foreign Language Teaching and Research Press, 2006. </a:t>
            </a:r>
            <a:endParaRPr lang="zh-CN" altLang="en-US" sz="2800"/>
          </a:p>
          <a:p>
            <a:pPr algn="l">
              <a:lnSpc>
                <a:spcPct val="142500"/>
              </a:lnSpc>
            </a:pPr>
            <a:r>
              <a:rPr sz="2800" i="0" b="0" spc="280" dirty="0" smtClean="0" lang="zh-CN">
                <a:solidFill>
                  <a:srgbClr val="000000"/>
                </a:solidFill>
                <a:latin typeface="OPPOSans-R"/>
                <a:ea typeface="OPPOSans-R"/>
              </a:rPr>
              <a:t>8.Peter Newmark, Approaches to Translation [M]. Shanghai Foreign Language Education Press, 2001. </a:t>
            </a:r>
            <a:endParaRPr lang="zh-CN" altLang="en-US" sz="2800"/>
          </a:p>
          <a:p>
            <a:pPr algn="l">
              <a:lnSpc>
                <a:spcPct val="142500"/>
              </a:lnSpc>
            </a:pPr>
            <a:r>
              <a:rPr sz="2800" i="0" b="0" spc="280" dirty="0" smtClean="0" lang="zh-CN">
                <a:solidFill>
                  <a:srgbClr val="000000"/>
                </a:solidFill>
                <a:latin typeface="OPPOSans-R"/>
                <a:ea typeface="OPPOSans-R"/>
              </a:rPr>
              <a:t>9.Ronald Wardhaugh, An Introduction to Sociolinguistics [M]. Foreign Language Teaching and Research Press, 2000. </a:t>
            </a:r>
            <a:endParaRPr lang="zh-CN" altLang="en-US" sz="2800"/>
          </a:p>
          <a:p>
            <a:pPr algn="l">
              <a:lnSpc>
                <a:spcPct val="142500"/>
              </a:lnSpc>
            </a:pPr>
            <a:r>
              <a:rPr sz="2800" i="0" b="0" spc="280" dirty="0" smtClean="0" lang="zh-CN">
                <a:solidFill>
                  <a:srgbClr val="000000"/>
                </a:solidFill>
                <a:latin typeface="OPPOSans-R"/>
                <a:ea typeface="OPPOSans-R"/>
              </a:rPr>
              <a:t>10.Sapir, Edward, The Art of Suggestion [M]. Foreign Language Teaching and Research Press, 1997.</a:t>
            </a:r>
            <a:endParaRPr lang="zh-CN" altLang="en-US"/>
          </a:p>
        </p:txBody>
      </p:sp>
      <p:pic>
        <p:nvPicPr>
          <p:cNvPr id="1903" name="image 1903"/>
          <p:cNvPicPr>
            <a:picLocks noChangeAspect="1"/>
          </p:cNvPicPr>
          <p:nvPr/>
        </p:nvPicPr>
        <p:blipFill>
          <a:blip r:embed="rId1903">
                </a:blip>
          <a:srcRect/>
          <a:stretch>
            <a:fillRect/>
          </a:stretch>
        </p:blipFill>
        <p:spPr>
          <a:xfrm rot="0" flipV="0" flipH="0">
            <a:off x="2197100" y="2781300"/>
            <a:ext cx="20421600" cy="88900"/>
          </a:xfrm>
          <a:prstGeom prst="rect">
            <a:avLst/>
          </a:prstGeom>
        </p:spPr>
      </p:pic>
      <p:sp>
        <p:nvSpPr>
          <p:cNvPr id="1904" name="Object 1904"/>
          <p:cNvSpPr txBox="1"/>
          <p:nvPr/>
        </p:nvSpPr>
        <p:spPr>
          <a:xfrm>
            <a:off x="2082800" y="1076959"/>
            <a:ext cx="125349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英文参考文献</a:t>
            </a:r>
            <a:endParaRPr lang="zh-CN" altLang="en-US"/>
          </a:p>
        </p:txBody>
      </p:sp>
      <p:sp>
        <p:nvSpPr>
          <p:cNvPr id="1905" name="Object 1905"/>
          <p:cNvSpPr txBox="1"/>
          <p:nvPr/>
        </p:nvSpPr>
        <p:spPr>
          <a:xfrm>
            <a:off x="2133600" y="1857375"/>
            <a:ext cx="135890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ENGLISH REFERENCES</a:t>
            </a:r>
            <a:endParaRPr lang="zh-CN" altLang="en-US"/>
          </a:p>
        </p:txBody>
      </p:sp>
      <p:sp>
        <p:nvSpPr>
          <p:cNvPr id="1906" name="Object 1906"/>
          <p:cNvSpPr txBox="1"/>
          <p:nvPr/>
        </p:nvSpPr>
        <p:spPr>
          <a:xfrm>
            <a:off x="774700" y="1063625"/>
            <a:ext cx="2044700" cy="762000"/>
          </a:xfrm>
          <a:prstGeom prst="rect">
            <a:avLst/>
          </a:prstGeom>
        </p:spPr>
        <p:txBody>
          <a:bodyPr vert="horz" anchor="t" rtlCol="0" anchorCtr="0">
            <a:noAutofit/>
          </a:bodyPr>
          <a:lstStyle/>
          <a:p>
            <a:pPr algn="l">
              <a:lnSpc>
                <a:spcPct val="100000"/>
              </a:lnSpc>
            </a:pPr>
            <a:r>
              <a:rPr sz="5000" i="0" b="0" spc="500" dirty="0" smtClean="0" lang="zh-CN">
                <a:solidFill>
                  <a:srgbClr val="000000"/>
                </a:solidFill>
                <a:latin typeface="OPPOSans-R"/>
                <a:ea typeface="OPPOSans-R"/>
              </a:rPr>
              <a:t>5.1</a:t>
            </a:r>
            <a:endParaRPr lang="zh-CN" altLang="en-US"/>
          </a:p>
        </p:txBody>
      </p:sp>
      <p:pic>
        <p:nvPicPr>
          <p:cNvPr id="1907" name="image 1907"/>
          <p:cNvPicPr>
            <a:picLocks noChangeAspect="1"/>
          </p:cNvPicPr>
          <p:nvPr/>
        </p:nvPicPr>
        <p:blipFill>
          <a:blip r:embed="rId1907">
                </a:blip>
          <a:srcRect/>
          <a:stretch>
            <a:fillRect/>
          </a:stretch>
        </p:blipFill>
        <p:spPr>
          <a:xfrm rot="0" flipV="0" flipH="0">
            <a:off x="-12700" y="1193800"/>
            <a:ext cx="546100" cy="1041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01" name="image 201"/>
          <p:cNvPicPr>
            <a:picLocks noChangeAspect="1"/>
          </p:cNvPicPr>
          <p:nvPr/>
        </p:nvPicPr>
        <p:blipFill>
          <a:blip r:embed="rId201">
                </a:blip>
          <a:srcRect/>
          <a:stretch>
            <a:fillRect/>
          </a:stretch>
        </p:blipFill>
        <p:spPr>
          <a:xfrm rot="0" flipV="0" flipH="0">
            <a:off x="-4711700" y="1536700"/>
            <a:ext cx="13106400" cy="10452100"/>
          </a:xfrm>
          <a:prstGeom prst="rect">
            <a:avLst/>
          </a:prstGeom>
        </p:spPr>
      </p:pic>
      <p:pic>
        <p:nvPicPr>
          <p:cNvPr id="202" name="image 202"/>
          <p:cNvPicPr>
            <a:picLocks noChangeAspect="1"/>
          </p:cNvPicPr>
          <p:nvPr/>
        </p:nvPicPr>
        <p:blipFill>
          <a:blip r:embed="rId202">
                </a:blip>
          <a:srcRect/>
          <a:stretch>
            <a:fillRect/>
          </a:stretch>
        </p:blipFill>
        <p:spPr>
          <a:xfrm rot="0" flipV="0" flipH="0">
            <a:off x="10134600" y="4459412"/>
            <a:ext cx="12166600" cy="76200"/>
          </a:xfrm>
          <a:prstGeom prst="rect">
            <a:avLst/>
          </a:prstGeom>
        </p:spPr>
      </p:pic>
      <p:sp>
        <p:nvSpPr>
          <p:cNvPr id="203" name="Object 203"/>
          <p:cNvSpPr txBox="1"/>
          <p:nvPr/>
        </p:nvSpPr>
        <p:spPr>
          <a:xfrm>
            <a:off x="9964505" y="2224611"/>
            <a:ext cx="7289800" cy="914400"/>
          </a:xfrm>
          <a:prstGeom prst="rect">
            <a:avLst/>
          </a:prstGeom>
        </p:spPr>
        <p:txBody>
          <a:bodyPr vert="horz" anchor="t" rtlCol="0" anchorCtr="0">
            <a:noAutofit/>
          </a:bodyPr>
          <a:lstStyle/>
          <a:p>
            <a:pPr algn="l">
              <a:lnSpc>
                <a:spcPct val="100000"/>
              </a:lnSpc>
            </a:pPr>
            <a:r>
              <a:rPr sz="6000" i="0" b="0" spc="1200" dirty="0" smtClean="0" lang="zh-CN">
                <a:solidFill>
                  <a:srgbClr val="000000"/>
                </a:solidFill>
                <a:latin typeface="OPPOSans-B"/>
                <a:ea typeface="OPPOSans-B"/>
              </a:rPr>
              <a:t>目录</a:t>
            </a:r>
            <a:endParaRPr lang="zh-CN" altLang="en-US"/>
          </a:p>
        </p:txBody>
      </p:sp>
      <p:sp>
        <p:nvSpPr>
          <p:cNvPr id="204" name="Object 204"/>
          <p:cNvSpPr txBox="1"/>
          <p:nvPr/>
        </p:nvSpPr>
        <p:spPr>
          <a:xfrm>
            <a:off x="10033000" y="3254753"/>
            <a:ext cx="70231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CATALOGUE</a:t>
            </a:r>
            <a:endParaRPr lang="zh-CN" altLang="en-US"/>
          </a:p>
        </p:txBody>
      </p:sp>
      <p:sp>
        <p:nvSpPr>
          <p:cNvPr id="205" name="Object 205"/>
          <p:cNvSpPr txBox="1"/>
          <p:nvPr/>
        </p:nvSpPr>
        <p:spPr>
          <a:xfrm>
            <a:off x="10033000" y="5490626"/>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1.</a:t>
            </a:r>
            <a:endParaRPr lang="zh-CN" altLang="en-US"/>
          </a:p>
        </p:txBody>
      </p:sp>
      <p:sp>
        <p:nvSpPr>
          <p:cNvPr id="206" name="Object 206"/>
          <p:cNvSpPr txBox="1"/>
          <p:nvPr/>
        </p:nvSpPr>
        <p:spPr>
          <a:xfrm>
            <a:off x="10591229" y="6188709"/>
            <a:ext cx="48895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The Introduction</a:t>
            </a:r>
            <a:endParaRPr lang="zh-CN" altLang="en-US"/>
          </a:p>
        </p:txBody>
      </p:sp>
      <p:sp>
        <p:nvSpPr>
          <p:cNvPr id="207" name="Object 207"/>
          <p:cNvSpPr txBox="1"/>
          <p:nvPr/>
        </p:nvSpPr>
        <p:spPr>
          <a:xfrm>
            <a:off x="10591229" y="5472112"/>
            <a:ext cx="41402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绪论</a:t>
            </a:r>
            <a:endParaRPr lang="zh-CN" altLang="en-US"/>
          </a:p>
        </p:txBody>
      </p:sp>
      <p:sp>
        <p:nvSpPr>
          <p:cNvPr id="208" name="Object 208"/>
          <p:cNvSpPr txBox="1"/>
          <p:nvPr/>
        </p:nvSpPr>
        <p:spPr>
          <a:xfrm>
            <a:off x="10033000" y="7369137"/>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2.</a:t>
            </a:r>
            <a:endParaRPr lang="zh-CN" altLang="en-US"/>
          </a:p>
        </p:txBody>
      </p:sp>
      <p:sp>
        <p:nvSpPr>
          <p:cNvPr id="209" name="Object 209"/>
          <p:cNvSpPr txBox="1"/>
          <p:nvPr/>
        </p:nvSpPr>
        <p:spPr>
          <a:xfrm>
            <a:off x="10591229" y="8081009"/>
            <a:ext cx="52832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Theoretical Basis</a:t>
            </a:r>
            <a:endParaRPr lang="zh-CN" altLang="en-US"/>
          </a:p>
        </p:txBody>
      </p:sp>
      <p:sp>
        <p:nvSpPr>
          <p:cNvPr id="2010" name="Object 2010"/>
          <p:cNvSpPr txBox="1"/>
          <p:nvPr/>
        </p:nvSpPr>
        <p:spPr>
          <a:xfrm>
            <a:off x="10591229" y="7364412"/>
            <a:ext cx="42672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理论基础</a:t>
            </a:r>
            <a:endParaRPr lang="zh-CN" altLang="en-US"/>
          </a:p>
        </p:txBody>
      </p:sp>
      <p:sp>
        <p:nvSpPr>
          <p:cNvPr id="2011" name="Object 2011"/>
          <p:cNvSpPr txBox="1"/>
          <p:nvPr/>
        </p:nvSpPr>
        <p:spPr>
          <a:xfrm>
            <a:off x="10033000" y="9464637"/>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3.</a:t>
            </a:r>
            <a:endParaRPr lang="zh-CN" altLang="en-US"/>
          </a:p>
        </p:txBody>
      </p:sp>
      <p:sp>
        <p:nvSpPr>
          <p:cNvPr id="2012" name="Object 2012"/>
          <p:cNvSpPr txBox="1"/>
          <p:nvPr/>
        </p:nvSpPr>
        <p:spPr>
          <a:xfrm>
            <a:off x="10591229" y="10176510"/>
            <a:ext cx="45593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Content exposition</a:t>
            </a:r>
            <a:endParaRPr lang="zh-CN" altLang="en-US"/>
          </a:p>
        </p:txBody>
      </p:sp>
      <p:sp>
        <p:nvSpPr>
          <p:cNvPr id="2013" name="Object 2013"/>
          <p:cNvSpPr txBox="1"/>
          <p:nvPr/>
        </p:nvSpPr>
        <p:spPr>
          <a:xfrm>
            <a:off x="10591229" y="9447212"/>
            <a:ext cx="40894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内容展示</a:t>
            </a:r>
            <a:endParaRPr lang="zh-CN" altLang="en-US"/>
          </a:p>
        </p:txBody>
      </p:sp>
      <p:sp>
        <p:nvSpPr>
          <p:cNvPr id="2014" name="Object 2014"/>
          <p:cNvSpPr txBox="1"/>
          <p:nvPr/>
        </p:nvSpPr>
        <p:spPr>
          <a:xfrm>
            <a:off x="16002000" y="5490626"/>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4.</a:t>
            </a:r>
            <a:endParaRPr lang="zh-CN" altLang="en-US"/>
          </a:p>
        </p:txBody>
      </p:sp>
      <p:sp>
        <p:nvSpPr>
          <p:cNvPr id="2015" name="Object 2015"/>
          <p:cNvSpPr txBox="1"/>
          <p:nvPr/>
        </p:nvSpPr>
        <p:spPr>
          <a:xfrm>
            <a:off x="16611600" y="6188709"/>
            <a:ext cx="58928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Summary and conclusions</a:t>
            </a:r>
            <a:endParaRPr lang="zh-CN" altLang="en-US"/>
          </a:p>
        </p:txBody>
      </p:sp>
      <p:sp>
        <p:nvSpPr>
          <p:cNvPr id="2016" name="Object 2016"/>
          <p:cNvSpPr txBox="1"/>
          <p:nvPr/>
        </p:nvSpPr>
        <p:spPr>
          <a:xfrm>
            <a:off x="16611600" y="5484812"/>
            <a:ext cx="46990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总结和结论</a:t>
            </a:r>
            <a:endParaRPr lang="zh-CN" altLang="en-US"/>
          </a:p>
        </p:txBody>
      </p:sp>
      <p:sp>
        <p:nvSpPr>
          <p:cNvPr id="2017" name="Object 2017"/>
          <p:cNvSpPr txBox="1"/>
          <p:nvPr/>
        </p:nvSpPr>
        <p:spPr>
          <a:xfrm>
            <a:off x="16014700" y="7381837"/>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5.</a:t>
            </a:r>
            <a:endParaRPr lang="zh-CN" altLang="en-US"/>
          </a:p>
        </p:txBody>
      </p:sp>
      <p:sp>
        <p:nvSpPr>
          <p:cNvPr id="2018" name="Object 2018"/>
          <p:cNvSpPr txBox="1"/>
          <p:nvPr/>
        </p:nvSpPr>
        <p:spPr>
          <a:xfrm>
            <a:off x="16611600" y="8081009"/>
            <a:ext cx="54991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Bibliography</a:t>
            </a:r>
            <a:endParaRPr lang="zh-CN" altLang="en-US"/>
          </a:p>
        </p:txBody>
      </p:sp>
      <p:sp>
        <p:nvSpPr>
          <p:cNvPr id="2019" name="Object 2019"/>
          <p:cNvSpPr txBox="1"/>
          <p:nvPr/>
        </p:nvSpPr>
        <p:spPr>
          <a:xfrm>
            <a:off x="16611600" y="7364412"/>
            <a:ext cx="46736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参考文献</a:t>
            </a:r>
            <a:endParaRPr lang="zh-CN" altLang="en-US"/>
          </a:p>
        </p:txBody>
      </p:sp>
      <p:sp>
        <p:nvSpPr>
          <p:cNvPr id="2020" name="Object 2020"/>
          <p:cNvSpPr txBox="1"/>
          <p:nvPr/>
        </p:nvSpPr>
        <p:spPr>
          <a:xfrm>
            <a:off x="16002000" y="9465726"/>
            <a:ext cx="1181100" cy="622300"/>
          </a:xfrm>
          <a:prstGeom prst="rect">
            <a:avLst/>
          </a:prstGeom>
        </p:spPr>
        <p:txBody>
          <a:bodyPr vert="horz" anchor="t" rtlCol="0" anchorCtr="0">
            <a:noAutofit/>
          </a:bodyPr>
          <a:lstStyle/>
          <a:p>
            <a:pPr algn="l">
              <a:lnSpc>
                <a:spcPct val="101666"/>
              </a:lnSpc>
            </a:pPr>
            <a:r>
              <a:rPr sz="4000" i="0" b="0" dirty="0" smtClean="0" lang="zh-CN">
                <a:solidFill>
                  <a:srgbClr val="000000"/>
                </a:solidFill>
                <a:latin typeface="OPPOSans-R"/>
                <a:ea typeface="OPPOSans-R"/>
              </a:rPr>
              <a:t>6.</a:t>
            </a:r>
            <a:endParaRPr lang="zh-CN" altLang="en-US"/>
          </a:p>
        </p:txBody>
      </p:sp>
      <p:sp>
        <p:nvSpPr>
          <p:cNvPr id="2021" name="Object 2021"/>
          <p:cNvSpPr txBox="1"/>
          <p:nvPr/>
        </p:nvSpPr>
        <p:spPr>
          <a:xfrm>
            <a:off x="16611600" y="10176510"/>
            <a:ext cx="5765800" cy="431800"/>
          </a:xfrm>
          <a:prstGeom prst="rect">
            <a:avLst/>
          </a:prstGeom>
        </p:spPr>
        <p:txBody>
          <a:bodyPr vert="horz" anchor="t" rtlCol="0" anchorCtr="0">
            <a:noAutofit/>
          </a:bodyPr>
          <a:lstStyle/>
          <a:p>
            <a:pPr algn="l">
              <a:lnSpc>
                <a:spcPct val="100000"/>
              </a:lnSpc>
            </a:pPr>
            <a:r>
              <a:rPr sz="2800" i="0" b="0" spc="140" dirty="0" smtClean="0" lang="zh-CN">
                <a:solidFill>
                  <a:srgbClr val="000000"/>
                </a:solidFill>
                <a:latin typeface="OPPOSans-R"/>
                <a:ea typeface="OPPOSans-R"/>
              </a:rPr>
              <a:t>Acknowledgement</a:t>
            </a:r>
            <a:endParaRPr lang="zh-CN" altLang="en-US"/>
          </a:p>
        </p:txBody>
      </p:sp>
      <p:sp>
        <p:nvSpPr>
          <p:cNvPr id="2022" name="Object 2022"/>
          <p:cNvSpPr txBox="1"/>
          <p:nvPr/>
        </p:nvSpPr>
        <p:spPr>
          <a:xfrm>
            <a:off x="16611600" y="9459912"/>
            <a:ext cx="4445000" cy="546100"/>
          </a:xfrm>
          <a:prstGeom prst="rect">
            <a:avLst/>
          </a:prstGeom>
        </p:spPr>
        <p:txBody>
          <a:bodyPr vert="horz" anchor="t" rtlCol="0" anchorCtr="0">
            <a:noAutofit/>
          </a:bodyPr>
          <a:lstStyle/>
          <a:p>
            <a:pPr algn="l">
              <a:lnSpc>
                <a:spcPct val="100000"/>
              </a:lnSpc>
            </a:pPr>
            <a:r>
              <a:rPr sz="3600" i="0" b="1" spc="360" dirty="0" smtClean="0" lang="zh-CN">
                <a:solidFill>
                  <a:srgbClr val="000000"/>
                </a:solidFill>
                <a:latin typeface="OPPOSans-R"/>
                <a:ea typeface="OPPOSans-R"/>
              </a:rPr>
              <a:t>致谢</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001" name="image 2001"/>
          <p:cNvPicPr>
            <a:picLocks noChangeAspect="1"/>
          </p:cNvPicPr>
          <p:nvPr/>
        </p:nvPicPr>
        <p:blipFill>
          <a:blip r:embed="rId2001">
                </a:blip>
          <a:srcRect/>
          <a:stretch>
            <a:fillRect/>
          </a:stretch>
        </p:blipFill>
        <p:spPr>
          <a:xfrm rot="0" flipV="0" flipH="0">
            <a:off x="2197100" y="12217400"/>
            <a:ext cx="20421600" cy="88900"/>
          </a:xfrm>
          <a:prstGeom prst="rect">
            <a:avLst/>
          </a:prstGeom>
        </p:spPr>
      </p:pic>
      <p:sp>
        <p:nvSpPr>
          <p:cNvPr id="2002" name="Object 2002"/>
          <p:cNvSpPr txBox="1"/>
          <p:nvPr/>
        </p:nvSpPr>
        <p:spPr>
          <a:xfrm>
            <a:off x="2133600" y="3292475"/>
            <a:ext cx="20586700" cy="7620000"/>
          </a:xfrm>
          <a:prstGeom prst="rect">
            <a:avLst/>
          </a:prstGeom>
        </p:spPr>
        <p:txBody>
          <a:bodyPr vert="horz" anchor="t" rtlCol="0" anchorCtr="0">
            <a:noAutofit/>
          </a:bodyPr>
          <a:lstStyle/>
          <a:p>
            <a:pPr algn="l">
              <a:lnSpc>
                <a:spcPct val="166666"/>
              </a:lnSpc>
            </a:pPr>
            <a:r>
              <a:rPr sz="3000" i="0" b="0" spc="300" dirty="0" smtClean="0" lang="zh-CN">
                <a:solidFill>
                  <a:srgbClr val="000000"/>
                </a:solidFill>
                <a:latin typeface="OPPOSans-R"/>
                <a:ea typeface="OPPOSans-R"/>
              </a:rPr>
              <a:t>11. 陈定安编著，英汉修辞与翻译 [M]. 中国青年出版社，2004. </a:t>
            </a:r>
            <a:endParaRPr lang="zh-CN" altLang="en-US" sz="3000"/>
          </a:p>
          <a:p>
            <a:pPr algn="l">
              <a:lnSpc>
                <a:spcPct val="166666"/>
              </a:lnSpc>
            </a:pPr>
            <a:r>
              <a:rPr sz="3000" i="0" b="0" spc="300" dirty="0" smtClean="0" lang="zh-CN">
                <a:solidFill>
                  <a:srgbClr val="000000"/>
                </a:solidFill>
                <a:latin typeface="OPPOSans-R"/>
                <a:ea typeface="OPPOSans-R"/>
              </a:rPr>
              <a:t>12. 陈林华， 语言学导论 [M]. 吉林大学出版社，1999. </a:t>
            </a:r>
            <a:endParaRPr lang="zh-CN" altLang="en-US" sz="3000"/>
          </a:p>
          <a:p>
            <a:pPr algn="l">
              <a:lnSpc>
                <a:spcPct val="166666"/>
              </a:lnSpc>
            </a:pPr>
            <a:r>
              <a:rPr sz="3000" i="0" b="0" spc="300" dirty="0" smtClean="0" lang="zh-CN">
                <a:solidFill>
                  <a:srgbClr val="000000"/>
                </a:solidFill>
                <a:latin typeface="OPPOSans-R"/>
                <a:ea typeface="OPPOSans-R"/>
              </a:rPr>
              <a:t>13. 龚光明, 翻译思维学 [M]. 上海社会科学院出版社, 2004. </a:t>
            </a:r>
            <a:endParaRPr lang="zh-CN" altLang="en-US" sz="3000"/>
          </a:p>
          <a:p>
            <a:pPr algn="l">
              <a:lnSpc>
                <a:spcPct val="166666"/>
              </a:lnSpc>
            </a:pPr>
            <a:r>
              <a:rPr sz="3000" i="0" b="0" spc="300" dirty="0" smtClean="0" lang="zh-CN">
                <a:solidFill>
                  <a:srgbClr val="000000"/>
                </a:solidFill>
                <a:latin typeface="OPPOSans-R"/>
                <a:ea typeface="OPPOSans-R"/>
              </a:rPr>
              <a:t>14．胡文仲，超越文化的屏障 [M]. 外语教学与研究出版社，2004. 67 </a:t>
            </a:r>
            <a:endParaRPr lang="zh-CN" altLang="en-US" sz="3000"/>
          </a:p>
          <a:p>
            <a:pPr algn="l">
              <a:lnSpc>
                <a:spcPct val="166666"/>
              </a:lnSpc>
            </a:pPr>
            <a:r>
              <a:rPr sz="3000" i="0" b="0" spc="300" dirty="0" smtClean="0" lang="zh-CN">
                <a:solidFill>
                  <a:srgbClr val="000000"/>
                </a:solidFill>
                <a:latin typeface="OPPOSans-R"/>
                <a:ea typeface="OPPOSans-R"/>
              </a:rPr>
              <a:t>15. 胡兆量，阿尔斯朗，琼达等编著，中国文化地理概述 [M]. 北京大学 出版社，2001. </a:t>
            </a:r>
            <a:endParaRPr lang="zh-CN" altLang="en-US" sz="3000"/>
          </a:p>
          <a:p>
            <a:pPr algn="l">
              <a:lnSpc>
                <a:spcPct val="166666"/>
              </a:lnSpc>
            </a:pPr>
            <a:r>
              <a:rPr sz="3000" i="0" b="0" spc="300" dirty="0" smtClean="0" lang="zh-CN">
                <a:solidFill>
                  <a:srgbClr val="000000"/>
                </a:solidFill>
                <a:latin typeface="OPPOSans-R"/>
                <a:ea typeface="OPPOSans-R"/>
              </a:rPr>
              <a:t>16. 胡壮麟， 语言学教程 [M]. 北京大学出版社，2001. </a:t>
            </a:r>
            <a:endParaRPr lang="zh-CN" altLang="en-US" sz="3000"/>
          </a:p>
          <a:p>
            <a:pPr algn="l">
              <a:lnSpc>
                <a:spcPct val="166666"/>
              </a:lnSpc>
            </a:pPr>
            <a:r>
              <a:rPr sz="3000" i="0" b="0" spc="300" dirty="0" smtClean="0" lang="zh-CN">
                <a:solidFill>
                  <a:srgbClr val="000000"/>
                </a:solidFill>
                <a:latin typeface="OPPOSans-R"/>
                <a:ea typeface="OPPOSans-R"/>
              </a:rPr>
              <a:t>17. 金惠康， 跨文化交际翻译续编 [M]. 中国对外翻译出版公司，2004. </a:t>
            </a:r>
            <a:endParaRPr lang="zh-CN" altLang="en-US" sz="3000"/>
          </a:p>
          <a:p>
            <a:pPr algn="l">
              <a:lnSpc>
                <a:spcPct val="166666"/>
              </a:lnSpc>
            </a:pPr>
            <a:r>
              <a:rPr sz="3000" i="0" b="0" spc="300" dirty="0" smtClean="0" lang="zh-CN">
                <a:solidFill>
                  <a:srgbClr val="000000"/>
                </a:solidFill>
                <a:latin typeface="OPPOSans-R"/>
                <a:ea typeface="OPPOSans-R"/>
              </a:rPr>
              <a:t>18. 刘凤玲， 菜肴命名艺术与饮食文化 [J]. 广州大学学报（社会科学版） 2005(2). </a:t>
            </a:r>
            <a:endParaRPr lang="zh-CN" altLang="en-US" sz="3000"/>
          </a:p>
          <a:p>
            <a:pPr algn="l">
              <a:lnSpc>
                <a:spcPct val="166666"/>
              </a:lnSpc>
            </a:pPr>
            <a:r>
              <a:rPr sz="3000" i="0" b="0" spc="300" dirty="0" smtClean="0" lang="zh-CN">
                <a:solidFill>
                  <a:srgbClr val="000000"/>
                </a:solidFill>
                <a:latin typeface="OPPOSans-R"/>
                <a:ea typeface="OPPOSans-R"/>
              </a:rPr>
              <a:t>19. 刘宓庆，新编当代翻译理论 [M]. 中国对外翻译出版公司，2005. </a:t>
            </a:r>
            <a:endParaRPr lang="zh-CN" altLang="en-US" sz="3000"/>
          </a:p>
          <a:p>
            <a:pPr algn="l">
              <a:lnSpc>
                <a:spcPct val="166666"/>
              </a:lnSpc>
            </a:pPr>
            <a:r>
              <a:rPr sz="3000" i="0" b="0" spc="300" dirty="0" smtClean="0" lang="zh-CN">
                <a:solidFill>
                  <a:srgbClr val="000000"/>
                </a:solidFill>
                <a:latin typeface="OPPOSans-R"/>
                <a:ea typeface="OPPOSans-R"/>
              </a:rPr>
              <a:t>20. 刘清波， 中式菜名英译的技巧和原则 [J]. 中国科技翻译, 2003，(4).</a:t>
            </a:r>
            <a:endParaRPr lang="zh-CN" altLang="en-US"/>
          </a:p>
        </p:txBody>
      </p:sp>
      <p:pic>
        <p:nvPicPr>
          <p:cNvPr id="2003" name="image 2003"/>
          <p:cNvPicPr>
            <a:picLocks noChangeAspect="1"/>
          </p:cNvPicPr>
          <p:nvPr/>
        </p:nvPicPr>
        <p:blipFill>
          <a:blip r:embed="rId2003">
                </a:blip>
          <a:srcRect/>
          <a:stretch>
            <a:fillRect/>
          </a:stretch>
        </p:blipFill>
        <p:spPr>
          <a:xfrm rot="0" flipV="0" flipH="0">
            <a:off x="2197100" y="2781300"/>
            <a:ext cx="20421600" cy="88900"/>
          </a:xfrm>
          <a:prstGeom prst="rect">
            <a:avLst/>
          </a:prstGeom>
        </p:spPr>
      </p:pic>
      <p:sp>
        <p:nvSpPr>
          <p:cNvPr id="2004" name="Object 2004"/>
          <p:cNvSpPr txBox="1"/>
          <p:nvPr/>
        </p:nvSpPr>
        <p:spPr>
          <a:xfrm>
            <a:off x="2133600" y="1076959"/>
            <a:ext cx="123317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中文参考文献</a:t>
            </a:r>
            <a:endParaRPr lang="zh-CN" altLang="en-US"/>
          </a:p>
        </p:txBody>
      </p:sp>
      <p:sp>
        <p:nvSpPr>
          <p:cNvPr id="2005" name="Object 2005"/>
          <p:cNvSpPr txBox="1"/>
          <p:nvPr/>
        </p:nvSpPr>
        <p:spPr>
          <a:xfrm>
            <a:off x="2133600" y="1857375"/>
            <a:ext cx="121158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CHINESE REFERENCES</a:t>
            </a:r>
            <a:endParaRPr lang="zh-CN" altLang="en-US"/>
          </a:p>
        </p:txBody>
      </p:sp>
      <p:sp>
        <p:nvSpPr>
          <p:cNvPr id="2006" name="Object 2006"/>
          <p:cNvSpPr txBox="1"/>
          <p:nvPr/>
        </p:nvSpPr>
        <p:spPr>
          <a:xfrm>
            <a:off x="774700" y="1076325"/>
            <a:ext cx="2044700" cy="762000"/>
          </a:xfrm>
          <a:prstGeom prst="rect">
            <a:avLst/>
          </a:prstGeom>
        </p:spPr>
        <p:txBody>
          <a:bodyPr vert="horz" anchor="t" rtlCol="0" anchorCtr="0">
            <a:noAutofit/>
          </a:bodyPr>
          <a:lstStyle/>
          <a:p>
            <a:pPr algn="l">
              <a:lnSpc>
                <a:spcPct val="100000"/>
              </a:lnSpc>
            </a:pPr>
            <a:r>
              <a:rPr sz="5000" i="0" b="0" spc="500" dirty="0" smtClean="0" lang="zh-CN">
                <a:solidFill>
                  <a:srgbClr val="000000"/>
                </a:solidFill>
                <a:latin typeface="OPPOSans-R"/>
                <a:ea typeface="OPPOSans-R"/>
              </a:rPr>
              <a:t>5.2</a:t>
            </a:r>
            <a:endParaRPr lang="zh-CN" altLang="en-US"/>
          </a:p>
        </p:txBody>
      </p:sp>
      <p:pic>
        <p:nvPicPr>
          <p:cNvPr id="2007" name="image 2007"/>
          <p:cNvPicPr>
            <a:picLocks noChangeAspect="1"/>
          </p:cNvPicPr>
          <p:nvPr/>
        </p:nvPicPr>
        <p:blipFill>
          <a:blip r:embed="rId2007">
                </a:blip>
          <a:srcRect/>
          <a:stretch>
            <a:fillRect/>
          </a:stretch>
        </p:blipFill>
        <p:spPr>
          <a:xfrm rot="0" flipV="0" flipH="0">
            <a:off x="-12700" y="1193800"/>
            <a:ext cx="546100" cy="1041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101" name="image 2101"/>
          <p:cNvPicPr>
            <a:picLocks noChangeAspect="1"/>
          </p:cNvPicPr>
          <p:nvPr/>
        </p:nvPicPr>
        <p:blipFill>
          <a:blip r:embed="rId2101">
                </a:blip>
          <a:srcRect/>
          <a:stretch>
            <a:fillRect/>
          </a:stretch>
        </p:blipFill>
        <p:spPr>
          <a:xfrm rot="10800000" flipV="1" flipH="0">
            <a:off x="-50800" y="4368800"/>
            <a:ext cx="24396700" cy="4864100"/>
          </a:xfrm>
          <a:prstGeom prst="rect">
            <a:avLst/>
          </a:prstGeom>
        </p:spPr>
      </p:pic>
      <p:pic>
        <p:nvPicPr>
          <p:cNvPr id="2102" name="image 2102"/>
          <p:cNvPicPr>
            <a:picLocks noChangeAspect="1"/>
          </p:cNvPicPr>
          <p:nvPr/>
        </p:nvPicPr>
        <p:blipFill>
          <a:blip r:embed="rId2102">
                </a:blip>
          <a:srcRect/>
          <a:stretch>
            <a:fillRect/>
          </a:stretch>
        </p:blipFill>
        <p:spPr>
          <a:xfrm rot="0" flipV="0" flipH="0">
            <a:off x="0" y="4368800"/>
            <a:ext cx="24396700" cy="4864100"/>
          </a:xfrm>
          <a:prstGeom prst="rect">
            <a:avLst/>
          </a:prstGeom>
        </p:spPr>
      </p:pic>
      <p:sp>
        <p:nvSpPr>
          <p:cNvPr id="2103" name="Object 2103"/>
          <p:cNvSpPr txBox="1"/>
          <p:nvPr/>
        </p:nvSpPr>
        <p:spPr>
          <a:xfrm>
            <a:off x="1181100" y="6960869"/>
            <a:ext cx="21501100" cy="546100"/>
          </a:xfrm>
          <a:prstGeom prst="rect">
            <a:avLst/>
          </a:prstGeom>
        </p:spPr>
        <p:txBody>
          <a:bodyPr vert="horz" anchor="t" rtlCol="0" anchorCtr="0">
            <a:noAutofit/>
          </a:bodyPr>
          <a:lstStyle/>
          <a:p>
            <a:pPr algn="l">
              <a:lnSpc>
                <a:spcPct val="100000"/>
              </a:lnSpc>
            </a:pPr>
            <a:r>
              <a:rPr sz="3600" i="0" b="0" spc="360" dirty="0" smtClean="0" lang="zh-CN">
                <a:solidFill>
                  <a:srgbClr val="000000"/>
                </a:solidFill>
                <a:latin typeface="OPPOSans-R"/>
                <a:ea typeface="OPPOSans-R"/>
              </a:rPr>
              <a:t>感谢所有老师以及那些直接和间接支持我完成这项工作的人的帮助、鼓励和支持。</a:t>
            </a:r>
            <a:endParaRPr lang="zh-CN" altLang="en-US"/>
          </a:p>
        </p:txBody>
      </p:sp>
      <p:sp>
        <p:nvSpPr>
          <p:cNvPr id="2104" name="Object 2104"/>
          <p:cNvSpPr txBox="1"/>
          <p:nvPr/>
        </p:nvSpPr>
        <p:spPr>
          <a:xfrm>
            <a:off x="1143000" y="5461000"/>
            <a:ext cx="21666200" cy="1219200"/>
          </a:xfrm>
          <a:prstGeom prst="rect">
            <a:avLst/>
          </a:prstGeom>
        </p:spPr>
        <p:txBody>
          <a:bodyPr vert="horz" anchor="t" rtlCol="0" anchorCtr="0">
            <a:noAutofit/>
          </a:bodyPr>
          <a:lstStyle/>
          <a:p>
            <a:pPr algn="l">
              <a:lnSpc>
                <a:spcPct val="100000"/>
              </a:lnSpc>
            </a:pPr>
            <a:r>
              <a:rPr sz="8000" i="0" b="1" spc="800" dirty="0" smtClean="0" lang="zh-CN">
                <a:solidFill>
                  <a:srgbClr val="000000"/>
                </a:solidFill>
                <a:latin typeface="OPPOSans-R"/>
                <a:ea typeface="OPPOSans-R"/>
              </a:rPr>
              <a:t>ACKNOWLEDGEMENT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201" name="image 2201"/>
          <p:cNvPicPr>
            <a:picLocks noChangeAspect="1"/>
          </p:cNvPicPr>
          <p:nvPr/>
        </p:nvPicPr>
        <p:blipFill>
          <a:blip r:embed="rId2201">
                </a:blip>
          <a:srcRect/>
          <a:stretch>
            <a:fillRect/>
          </a:stretch>
        </p:blipFill>
        <p:spPr>
          <a:xfrm rot="0" flipV="0" flipH="0">
            <a:off x="2565400" y="12319000"/>
            <a:ext cx="2387600" cy="2387600"/>
          </a:xfrm>
          <a:prstGeom prst="rect">
            <a:avLst/>
          </a:prstGeom>
        </p:spPr>
      </p:pic>
      <p:pic>
        <p:nvPicPr>
          <p:cNvPr id="2202" name="image 2202"/>
          <p:cNvPicPr>
            <a:picLocks noChangeAspect="1"/>
          </p:cNvPicPr>
          <p:nvPr/>
        </p:nvPicPr>
        <p:blipFill>
          <a:blip r:embed="rId2202">
                </a:blip>
          <a:srcRect/>
          <a:stretch>
            <a:fillRect/>
          </a:stretch>
        </p:blipFill>
        <p:spPr>
          <a:xfrm rot="0" flipV="0" flipH="0">
            <a:off x="22491700" y="4610100"/>
            <a:ext cx="3111500" cy="3111500"/>
          </a:xfrm>
          <a:prstGeom prst="rect">
            <a:avLst/>
          </a:prstGeom>
        </p:spPr>
      </p:pic>
      <p:pic>
        <p:nvPicPr>
          <p:cNvPr id="2203" name="image 2203"/>
          <p:cNvPicPr>
            <a:picLocks noChangeAspect="1"/>
          </p:cNvPicPr>
          <p:nvPr/>
        </p:nvPicPr>
        <p:blipFill>
          <a:blip r:embed="rId2203">
                </a:blip>
          <a:srcRect/>
          <a:stretch>
            <a:fillRect/>
          </a:stretch>
        </p:blipFill>
        <p:spPr>
          <a:xfrm rot="0" flipV="0" flipH="0">
            <a:off x="-4318000" y="-5054600"/>
            <a:ext cx="9499600" cy="9499600"/>
          </a:xfrm>
          <a:prstGeom prst="rect">
            <a:avLst/>
          </a:prstGeom>
        </p:spPr>
      </p:pic>
      <p:pic>
        <p:nvPicPr>
          <p:cNvPr id="2204" name="image 2204"/>
          <p:cNvPicPr>
            <a:picLocks noChangeAspect="1"/>
          </p:cNvPicPr>
          <p:nvPr/>
        </p:nvPicPr>
        <p:blipFill>
          <a:blip r:embed="rId2204">
                </a:blip>
          <a:srcRect/>
          <a:stretch>
            <a:fillRect/>
          </a:stretch>
        </p:blipFill>
        <p:spPr>
          <a:xfrm rot="0" flipV="0" flipH="0">
            <a:off x="412750" y="457200"/>
            <a:ext cx="23558500" cy="12801600"/>
          </a:xfrm>
          <a:prstGeom prst="rect">
            <a:avLst/>
          </a:prstGeom>
        </p:spPr>
      </p:pic>
      <p:sp>
        <p:nvSpPr>
          <p:cNvPr id="2205" name="Object 2205"/>
          <p:cNvSpPr txBox="1"/>
          <p:nvPr/>
        </p:nvSpPr>
        <p:spPr>
          <a:xfrm>
            <a:off x="5118100" y="8807450"/>
            <a:ext cx="14147800" cy="914400"/>
          </a:xfrm>
          <a:prstGeom prst="rect">
            <a:avLst/>
          </a:prstGeom>
        </p:spPr>
        <p:txBody>
          <a:bodyPr vert="horz" anchor="t" rtlCol="0" anchorCtr="0">
            <a:noAutofit/>
          </a:bodyPr>
          <a:lstStyle/>
          <a:p>
            <a:pPr algn="ctr">
              <a:lnSpc>
                <a:spcPct val="100000"/>
              </a:lnSpc>
            </a:pPr>
            <a:r>
              <a:rPr sz="6000" i="0" b="0" spc="1200" dirty="0" smtClean="0" lang="zh-CN">
                <a:solidFill>
                  <a:srgbClr val="000000"/>
                </a:solidFill>
                <a:latin typeface="OPPOSans-R"/>
                <a:ea typeface="OPPOSans-R"/>
              </a:rPr>
              <a:t>谢谢你的聆听</a:t>
            </a:r>
            <a:endParaRPr lang="zh-CN" altLang="en-US"/>
          </a:p>
        </p:txBody>
      </p:sp>
      <p:sp>
        <p:nvSpPr>
          <p:cNvPr id="2206" name="Object 2206"/>
          <p:cNvSpPr txBox="1"/>
          <p:nvPr/>
        </p:nvSpPr>
        <p:spPr>
          <a:xfrm>
            <a:off x="1720850" y="7535163"/>
            <a:ext cx="20942300" cy="1028700"/>
          </a:xfrm>
          <a:prstGeom prst="rect">
            <a:avLst/>
          </a:prstGeom>
        </p:spPr>
        <p:txBody>
          <a:bodyPr vert="horz" anchor="t" rtlCol="0" anchorCtr="0">
            <a:noAutofit/>
          </a:bodyPr>
          <a:lstStyle/>
          <a:p>
            <a:pPr algn="ctr">
              <a:lnSpc>
                <a:spcPct val="100000"/>
              </a:lnSpc>
            </a:pPr>
            <a:r>
              <a:rPr sz="6720" i="0" b="0" spc="672" dirty="0" smtClean="0" lang="zh-CN">
                <a:solidFill>
                  <a:srgbClr val="000000"/>
                </a:solidFill>
                <a:latin typeface="OPPOSans-B"/>
                <a:ea typeface="OPPOSans-B"/>
              </a:rPr>
              <a:t>THANK YOU FOR LISTENING!</a:t>
            </a:r>
            <a:endParaRPr lang="zh-CN" altLang="en-US"/>
          </a:p>
        </p:txBody>
      </p:sp>
      <p:pic>
        <p:nvPicPr>
          <p:cNvPr id="2207" name="image 2207"/>
          <p:cNvPicPr>
            <a:picLocks noChangeAspect="1"/>
          </p:cNvPicPr>
          <p:nvPr/>
        </p:nvPicPr>
        <p:blipFill>
          <a:blip r:embed="rId2207">
                </a:blip>
          <a:srcRect/>
          <a:stretch>
            <a:fillRect/>
          </a:stretch>
        </p:blipFill>
        <p:spPr>
          <a:xfrm rot="0" flipV="0" flipH="0">
            <a:off x="10756900" y="3390900"/>
            <a:ext cx="2870200" cy="2870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01" name="image 301"/>
          <p:cNvPicPr>
            <a:picLocks noChangeAspect="1"/>
          </p:cNvPicPr>
          <p:nvPr/>
        </p:nvPicPr>
        <p:blipFill>
          <a:blip r:embed="rId301">
                </a:blip>
          <a:srcRect/>
          <a:stretch>
            <a:fillRect/>
          </a:stretch>
        </p:blipFill>
        <p:spPr>
          <a:xfrm rot="0" flipV="0" flipH="0">
            <a:off x="-1054100" y="2463800"/>
            <a:ext cx="9474200" cy="8928100"/>
          </a:xfrm>
          <a:prstGeom prst="rect">
            <a:avLst/>
          </a:prstGeom>
        </p:spPr>
      </p:pic>
      <p:pic>
        <p:nvPicPr>
          <p:cNvPr id="302" name="image 302"/>
          <p:cNvPicPr>
            <a:picLocks noChangeAspect="1"/>
          </p:cNvPicPr>
          <p:nvPr/>
        </p:nvPicPr>
        <p:blipFill>
          <a:blip r:embed="rId302">
                </a:blip>
          <a:srcRect l="0" r="0"/>
          <a:stretch>
            <a:fillRect/>
          </a:stretch>
        </p:blipFill>
        <p:spPr>
          <a:xfrm rot="0" flipV="0" flipH="0">
            <a:off x="10147300" y="5461000"/>
            <a:ext cx="12623800" cy="76200"/>
          </a:xfrm>
          <a:prstGeom prst="rect">
            <a:avLst/>
          </a:prstGeom>
        </p:spPr>
      </p:pic>
      <p:sp>
        <p:nvSpPr>
          <p:cNvPr id="303" name="Object 303"/>
          <p:cNvSpPr txBox="1"/>
          <p:nvPr/>
        </p:nvSpPr>
        <p:spPr>
          <a:xfrm>
            <a:off x="10045700" y="3041650"/>
            <a:ext cx="7772400" cy="914400"/>
          </a:xfrm>
          <a:prstGeom prst="rect">
            <a:avLst/>
          </a:prstGeom>
        </p:spPr>
        <p:txBody>
          <a:bodyPr vert="horz" anchor="t" rtlCol="0" anchorCtr="0">
            <a:noAutofit/>
          </a:bodyPr>
          <a:lstStyle/>
          <a:p>
            <a:pPr algn="l">
              <a:lnSpc>
                <a:spcPct val="100000"/>
              </a:lnSpc>
            </a:pPr>
            <a:r>
              <a:rPr sz="6000" i="0" b="0" spc="1200" dirty="0" smtClean="0" lang="zh-CN">
                <a:solidFill>
                  <a:srgbClr val="000000"/>
                </a:solidFill>
                <a:latin typeface="OPPOSans-B"/>
                <a:ea typeface="OPPOSans-B"/>
              </a:rPr>
              <a:t>绪论</a:t>
            </a:r>
            <a:endParaRPr lang="zh-CN" altLang="en-US"/>
          </a:p>
        </p:txBody>
      </p:sp>
      <p:sp>
        <p:nvSpPr>
          <p:cNvPr id="304" name="Object 304"/>
          <p:cNvSpPr txBox="1"/>
          <p:nvPr/>
        </p:nvSpPr>
        <p:spPr>
          <a:xfrm>
            <a:off x="9994900" y="4166869"/>
            <a:ext cx="10198100" cy="546100"/>
          </a:xfrm>
          <a:prstGeom prst="rect">
            <a:avLst/>
          </a:prstGeom>
        </p:spPr>
        <p:txBody>
          <a:bodyPr vert="horz" anchor="t" rtlCol="0" anchorCtr="0">
            <a:noAutofit/>
          </a:bodyPr>
          <a:lstStyle/>
          <a:p>
            <a:pPr algn="l">
              <a:lnSpc>
                <a:spcPct val="100000"/>
              </a:lnSpc>
            </a:pPr>
            <a:r>
              <a:rPr sz="3600" i="0" b="0" spc="360" dirty="0" smtClean="0" lang="zh-CN">
                <a:solidFill>
                  <a:srgbClr val="000000"/>
                </a:solidFill>
                <a:latin typeface="OPPOSans-R"/>
                <a:ea typeface="OPPOSans-R"/>
              </a:rPr>
              <a:t>The Introduction</a:t>
            </a:r>
            <a:endParaRPr lang="zh-CN" altLang="en-US"/>
          </a:p>
        </p:txBody>
      </p:sp>
      <p:sp>
        <p:nvSpPr>
          <p:cNvPr id="305" name="Object 305"/>
          <p:cNvSpPr txBox="1"/>
          <p:nvPr/>
        </p:nvSpPr>
        <p:spPr>
          <a:xfrm>
            <a:off x="10045700" y="6043294"/>
            <a:ext cx="12877800" cy="4622800"/>
          </a:xfrm>
          <a:prstGeom prst="rect">
            <a:avLst/>
          </a:prstGeom>
        </p:spPr>
        <p:txBody>
          <a:bodyPr vert="horz" anchor="t" rtlCol="0" anchorCtr="0">
            <a:noAutofit/>
          </a:bodyPr>
          <a:lstStyle/>
          <a:p>
            <a:pPr algn="l">
              <a:lnSpc>
                <a:spcPct val="146666"/>
              </a:lnSpc>
            </a:pPr>
            <a:r>
              <a:rPr sz="3000" i="0" b="0" dirty="0" smtClean="0" lang="zh-CN">
                <a:solidFill>
                  <a:srgbClr val="403D3D"/>
                </a:solidFill>
                <a:latin typeface="OPPOSans-R"/>
                <a:ea typeface="OPPOSans-R"/>
              </a:rPr>
              <a:t>Based on the theories concerning untranslatability, this thesis at first illustrates the linguistic and cultural untranslatability between Chinese and English respectively. And it then emphasizes particularly on the cultural untranslatability on English translation of Chinese dish names. Finally, according to the classification of dish names, translation techniques are suggested and some of them are just the compensative measures to those untranslatable dish names.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401" name="image 401"/>
          <p:cNvPicPr>
            <a:picLocks noChangeAspect="1"/>
          </p:cNvPicPr>
          <p:nvPr/>
        </p:nvPicPr>
        <p:blipFill>
          <a:blip r:embed="rId401">
                </a:blip>
          <a:srcRect/>
          <a:stretch>
            <a:fillRect/>
          </a:stretch>
        </p:blipFill>
        <p:spPr>
          <a:xfrm rot="0" flipV="0" flipH="0">
            <a:off x="9751229" y="2677712"/>
            <a:ext cx="4881540" cy="5524474"/>
          </a:xfrm>
          <a:prstGeom prst="rect">
            <a:avLst/>
          </a:prstGeom>
        </p:spPr>
      </p:pic>
      <p:sp>
        <p:nvSpPr>
          <p:cNvPr id="402" name="Object 402"/>
          <p:cNvSpPr txBox="1"/>
          <p:nvPr/>
        </p:nvSpPr>
        <p:spPr>
          <a:xfrm>
            <a:off x="8870949" y="3268250"/>
            <a:ext cx="6642100" cy="2540000"/>
          </a:xfrm>
          <a:prstGeom prst="rect">
            <a:avLst/>
          </a:prstGeom>
        </p:spPr>
        <p:txBody>
          <a:bodyPr vert="horz" anchor="t" rtlCol="0" anchorCtr="0">
            <a:noAutofit/>
          </a:bodyPr>
          <a:lstStyle/>
          <a:p>
            <a:pPr algn="ctr">
              <a:lnSpc>
                <a:spcPct val="83333"/>
              </a:lnSpc>
            </a:pPr>
            <a:r>
              <a:rPr sz="20000" i="0" b="1" dirty="0" smtClean="0" lang="zh-CN">
                <a:solidFill>
                  <a:srgbClr val="000000"/>
                </a:solidFill>
                <a:latin typeface="OPPOSans-B"/>
                <a:ea typeface="OPPOSans-B"/>
              </a:rPr>
              <a:t>02</a:t>
            </a:r>
            <a:endParaRPr lang="zh-CN" altLang="en-US"/>
          </a:p>
        </p:txBody>
      </p:sp>
      <p:sp>
        <p:nvSpPr>
          <p:cNvPr id="403" name="Object 403"/>
          <p:cNvSpPr txBox="1"/>
          <p:nvPr/>
        </p:nvSpPr>
        <p:spPr>
          <a:xfrm>
            <a:off x="9543146" y="5782850"/>
            <a:ext cx="5221506" cy="1498600"/>
          </a:xfrm>
          <a:prstGeom prst="rect">
            <a:avLst/>
          </a:prstGeom>
        </p:spPr>
        <p:txBody>
          <a:bodyPr vert="horz" anchor="t" rtlCol="0" anchorCtr="0">
            <a:noAutofit/>
          </a:bodyPr>
          <a:lstStyle/>
          <a:p>
            <a:pPr algn="ctr">
              <a:lnSpc>
                <a:spcPct val="101666"/>
              </a:lnSpc>
            </a:pPr>
            <a:r>
              <a:rPr sz="9700" i="0" b="0" spc="-540" dirty="0" smtClean="0" lang="zh-CN">
                <a:solidFill>
                  <a:srgbClr val="000000"/>
                </a:solidFill>
                <a:latin typeface="OPPOSans-B"/>
                <a:ea typeface="OPPOSans-B"/>
              </a:rPr>
              <a:t>PART</a:t>
            </a:r>
            <a:endParaRPr lang="zh-CN" altLang="en-US"/>
          </a:p>
        </p:txBody>
      </p:sp>
      <p:sp>
        <p:nvSpPr>
          <p:cNvPr id="404" name="Object 404"/>
          <p:cNvSpPr txBox="1"/>
          <p:nvPr/>
        </p:nvSpPr>
        <p:spPr>
          <a:xfrm>
            <a:off x="8125929" y="10403287"/>
            <a:ext cx="8132140" cy="558800"/>
          </a:xfrm>
          <a:prstGeom prst="rect">
            <a:avLst/>
          </a:prstGeom>
        </p:spPr>
        <p:txBody>
          <a:bodyPr vert="horz" anchor="t" rtlCol="0" anchorCtr="0">
            <a:noAutofit/>
          </a:bodyPr>
          <a:lstStyle/>
          <a:p>
            <a:pPr algn="ctr">
              <a:lnSpc>
                <a:spcPct val="100833"/>
              </a:lnSpc>
            </a:pPr>
            <a:r>
              <a:rPr sz="3600" i="0" b="0" dirty="0" smtClean="0" lang="zh-CN">
                <a:solidFill>
                  <a:srgbClr val="000000"/>
                </a:solidFill>
                <a:latin typeface="OPPOSans-R"/>
                <a:ea typeface="OPPOSans-R"/>
              </a:rPr>
              <a:t>THEORETICAL BASIS</a:t>
            </a:r>
            <a:endParaRPr lang="zh-CN" altLang="en-US"/>
          </a:p>
        </p:txBody>
      </p:sp>
      <p:sp>
        <p:nvSpPr>
          <p:cNvPr id="405" name="Object 405"/>
          <p:cNvSpPr txBox="1"/>
          <p:nvPr/>
        </p:nvSpPr>
        <p:spPr>
          <a:xfrm>
            <a:off x="6809408" y="8752287"/>
            <a:ext cx="10765182" cy="1651000"/>
          </a:xfrm>
          <a:prstGeom prst="rect">
            <a:avLst/>
          </a:prstGeom>
        </p:spPr>
        <p:txBody>
          <a:bodyPr vert="horz" anchor="t" rtlCol="0" anchorCtr="0">
            <a:noAutofit/>
          </a:bodyPr>
          <a:lstStyle/>
          <a:p>
            <a:pPr algn="ctr">
              <a:lnSpc>
                <a:spcPct val="123333"/>
              </a:lnSpc>
            </a:pPr>
            <a:r>
              <a:rPr sz="8800" i="0" b="0" dirty="0" smtClean="0" lang="zh-CN">
                <a:solidFill>
                  <a:srgbClr val="000000"/>
                </a:solidFill>
                <a:latin typeface="OPPOSans-B"/>
                <a:ea typeface="OPPOSans-B"/>
              </a:rPr>
              <a:t>理论基础</a:t>
            </a:r>
            <a:endParaRPr lang="zh-CN" altLang="en-US"/>
          </a:p>
        </p:txBody>
      </p:sp>
      <p:pic>
        <p:nvPicPr>
          <p:cNvPr id="406" name="image 406"/>
          <p:cNvPicPr>
            <a:picLocks noChangeAspect="1"/>
          </p:cNvPicPr>
          <p:nvPr/>
        </p:nvPicPr>
        <p:blipFill>
          <a:blip r:embed="rId406">
                </a:blip>
          <a:srcRect/>
          <a:stretch>
            <a:fillRect/>
          </a:stretch>
        </p:blipFill>
        <p:spPr>
          <a:xfrm rot="0" flipV="0" flipH="0">
            <a:off x="2654300" y="12331700"/>
            <a:ext cx="2387600" cy="2387600"/>
          </a:xfrm>
          <a:prstGeom prst="rect">
            <a:avLst/>
          </a:prstGeom>
        </p:spPr>
      </p:pic>
      <p:pic>
        <p:nvPicPr>
          <p:cNvPr id="407" name="image 407"/>
          <p:cNvPicPr>
            <a:picLocks noChangeAspect="1"/>
          </p:cNvPicPr>
          <p:nvPr/>
        </p:nvPicPr>
        <p:blipFill>
          <a:blip r:embed="rId407">
                </a:blip>
          <a:srcRect/>
          <a:stretch>
            <a:fillRect/>
          </a:stretch>
        </p:blipFill>
        <p:spPr>
          <a:xfrm rot="0" flipV="0" flipH="0">
            <a:off x="22580600" y="4622800"/>
            <a:ext cx="3111500" cy="3111500"/>
          </a:xfrm>
          <a:prstGeom prst="rect">
            <a:avLst/>
          </a:prstGeom>
        </p:spPr>
      </p:pic>
      <p:pic>
        <p:nvPicPr>
          <p:cNvPr id="408" name="image 408"/>
          <p:cNvPicPr>
            <a:picLocks noChangeAspect="1"/>
          </p:cNvPicPr>
          <p:nvPr/>
        </p:nvPicPr>
        <p:blipFill>
          <a:blip r:embed="rId408">
                </a:blip>
          <a:srcRect/>
          <a:stretch>
            <a:fillRect/>
          </a:stretch>
        </p:blipFill>
        <p:spPr>
          <a:xfrm rot="0" flipV="0" flipH="0">
            <a:off x="-4229100" y="-5041900"/>
            <a:ext cx="9499600" cy="949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501" name="Object 501"/>
          <p:cNvSpPr txBox="1"/>
          <p:nvPr/>
        </p:nvSpPr>
        <p:spPr>
          <a:xfrm>
            <a:off x="1663700" y="4051300"/>
            <a:ext cx="6413499" cy="431800"/>
          </a:xfrm>
          <a:prstGeom prst="rect">
            <a:avLst/>
          </a:prstGeom>
        </p:spPr>
        <p:txBody>
          <a:bodyPr vert="horz" anchor="t" rtlCol="0" anchorCtr="0">
            <a:noAutofit/>
          </a:bodyPr>
          <a:lstStyle/>
          <a:p>
            <a:pPr algn="r">
              <a:lnSpc>
                <a:spcPct val="100000"/>
              </a:lnSpc>
            </a:pPr>
            <a:r>
              <a:rPr sz="2800" i="0" b="0" spc="280" dirty="0" smtClean="0" lang="zh-CN">
                <a:solidFill>
                  <a:srgbClr val="000000"/>
                </a:solidFill>
                <a:latin typeface="OPPOSans-R"/>
                <a:ea typeface="OPPOSans-R"/>
              </a:rPr>
              <a:t>Vagueness</a:t>
            </a:r>
            <a:endParaRPr lang="zh-CN" altLang="en-US"/>
          </a:p>
        </p:txBody>
      </p:sp>
      <p:sp>
        <p:nvSpPr>
          <p:cNvPr id="502" name="Object 502"/>
          <p:cNvSpPr txBox="1"/>
          <p:nvPr/>
        </p:nvSpPr>
        <p:spPr>
          <a:xfrm>
            <a:off x="888999" y="7086600"/>
            <a:ext cx="6743700" cy="914400"/>
          </a:xfrm>
          <a:prstGeom prst="rect">
            <a:avLst/>
          </a:prstGeom>
        </p:spPr>
        <p:txBody>
          <a:bodyPr vert="horz" anchor="t" rtlCol="0" anchorCtr="0">
            <a:noAutofit/>
          </a:bodyPr>
          <a:lstStyle/>
          <a:p>
            <a:pPr algn="r">
              <a:lnSpc>
                <a:spcPct val="107500"/>
              </a:lnSpc>
            </a:pPr>
            <a:r>
              <a:rPr sz="2800" i="0" b="0" spc="280" dirty="0" smtClean="0" lang="zh-CN">
                <a:solidFill>
                  <a:srgbClr val="000000"/>
                </a:solidFill>
                <a:latin typeface="OPPOSans-R"/>
                <a:ea typeface="OPPOSans-R"/>
              </a:rPr>
              <a:t>Peter Newmark’s Theory on Loss of Meaning.</a:t>
            </a:r>
            <a:endParaRPr lang="zh-CN" altLang="en-US"/>
          </a:p>
        </p:txBody>
      </p:sp>
      <p:sp>
        <p:nvSpPr>
          <p:cNvPr id="503" name="Object 503"/>
          <p:cNvSpPr txBox="1"/>
          <p:nvPr/>
        </p:nvSpPr>
        <p:spPr>
          <a:xfrm>
            <a:off x="7131049" y="10910570"/>
            <a:ext cx="9867900" cy="914400"/>
          </a:xfrm>
          <a:prstGeom prst="rect">
            <a:avLst/>
          </a:prstGeom>
        </p:spPr>
        <p:txBody>
          <a:bodyPr vert="horz" anchor="t" rtlCol="0" anchorCtr="0">
            <a:noAutofit/>
          </a:bodyPr>
          <a:lstStyle/>
          <a:p>
            <a:pPr algn="ctr">
              <a:lnSpc>
                <a:spcPct val="107500"/>
              </a:lnSpc>
            </a:pPr>
            <a:r>
              <a:rPr sz="2800" i="0" b="0" spc="280" dirty="0" smtClean="0" lang="zh-CN">
                <a:solidFill>
                  <a:srgbClr val="000000"/>
                </a:solidFill>
                <a:latin typeface="OPPOSans-R"/>
                <a:ea typeface="OPPOSans-R"/>
              </a:rPr>
              <a:t>Linguistic Untranslatability and Cultural Untranslatability Put Forward by J. C. Catford.</a:t>
            </a:r>
            <a:endParaRPr lang="zh-CN" altLang="en-US"/>
          </a:p>
        </p:txBody>
      </p:sp>
      <p:sp>
        <p:nvSpPr>
          <p:cNvPr id="504" name="Object 504"/>
          <p:cNvSpPr txBox="1"/>
          <p:nvPr/>
        </p:nvSpPr>
        <p:spPr>
          <a:xfrm>
            <a:off x="16555070" y="7327900"/>
            <a:ext cx="6172200"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Sapir-Whorf Hypothesis.</a:t>
            </a:r>
            <a:endParaRPr lang="zh-CN" altLang="en-US"/>
          </a:p>
        </p:txBody>
      </p:sp>
      <p:sp>
        <p:nvSpPr>
          <p:cNvPr id="505" name="Object 505"/>
          <p:cNvSpPr txBox="1"/>
          <p:nvPr/>
        </p:nvSpPr>
        <p:spPr>
          <a:xfrm>
            <a:off x="16180420" y="3797300"/>
            <a:ext cx="6921500" cy="914400"/>
          </a:xfrm>
          <a:prstGeom prst="rect">
            <a:avLst/>
          </a:prstGeom>
        </p:spPr>
        <p:txBody>
          <a:bodyPr vert="horz" anchor="t" rtlCol="0" anchorCtr="0">
            <a:noAutofit/>
          </a:bodyPr>
          <a:lstStyle/>
          <a:p>
            <a:pPr algn="l">
              <a:lnSpc>
                <a:spcPct val="107500"/>
              </a:lnSpc>
            </a:pPr>
            <a:r>
              <a:rPr sz="2800" i="0" b="0" spc="280" dirty="0" smtClean="0" lang="zh-CN">
                <a:solidFill>
                  <a:srgbClr val="000000"/>
                </a:solidFill>
                <a:latin typeface="OPPOSans-R"/>
                <a:ea typeface="OPPOSans-R"/>
              </a:rPr>
              <a:t>Relativity of the Principle of Isomorphs.</a:t>
            </a:r>
            <a:endParaRPr lang="zh-CN" altLang="en-US"/>
          </a:p>
        </p:txBody>
      </p:sp>
      <p:pic>
        <p:nvPicPr>
          <p:cNvPr id="506" name="image 506"/>
          <p:cNvPicPr>
            <a:picLocks noChangeAspect="1"/>
          </p:cNvPicPr>
          <p:nvPr/>
        </p:nvPicPr>
        <p:blipFill>
          <a:blip r:embed="rId506">
                </a:blip>
          <a:srcRect/>
          <a:stretch>
            <a:fillRect/>
          </a:stretch>
        </p:blipFill>
        <p:spPr>
          <a:xfrm rot="0" flipV="0" flipH="0">
            <a:off x="8661400" y="2984500"/>
            <a:ext cx="6807200" cy="6807200"/>
          </a:xfrm>
          <a:prstGeom prst="rect">
            <a:avLst/>
          </a:prstGeom>
        </p:spPr>
      </p:pic>
      <p:pic>
        <p:nvPicPr>
          <p:cNvPr id="507" name="image 507"/>
          <p:cNvPicPr>
            <a:picLocks noChangeAspect="1"/>
          </p:cNvPicPr>
          <p:nvPr/>
        </p:nvPicPr>
        <p:blipFill>
          <a:blip r:embed="rId507">
                </a:blip>
          <a:srcRect/>
          <a:stretch>
            <a:fillRect/>
          </a:stretch>
        </p:blipFill>
        <p:spPr>
          <a:xfrm rot="0" flipV="0" flipH="0">
            <a:off x="8420100" y="3721100"/>
            <a:ext cx="1244600" cy="1244600"/>
          </a:xfrm>
          <a:prstGeom prst="rect">
            <a:avLst/>
          </a:prstGeom>
        </p:spPr>
      </p:pic>
      <p:sp>
        <p:nvSpPr>
          <p:cNvPr id="508" name="Object 508"/>
          <p:cNvSpPr txBox="1"/>
          <p:nvPr/>
        </p:nvSpPr>
        <p:spPr>
          <a:xfrm>
            <a:off x="8236570" y="3813175"/>
            <a:ext cx="1562100" cy="889000"/>
          </a:xfrm>
          <a:prstGeom prst="rect">
            <a:avLst/>
          </a:prstGeom>
        </p:spPr>
        <p:txBody>
          <a:bodyPr vert="horz" anchor="t" rtlCol="0" anchorCtr="0">
            <a:noAutofit/>
          </a:bodyPr>
          <a:lstStyle/>
          <a:p>
            <a:pPr algn="ctr">
              <a:lnSpc>
                <a:spcPct val="83333"/>
              </a:lnSpc>
            </a:pPr>
            <a:r>
              <a:rPr sz="7000" i="0" b="0" spc="700" dirty="0" smtClean="0" lang="zh-CN">
                <a:solidFill>
                  <a:srgbClr val="000000"/>
                </a:solidFill>
                <a:latin typeface="OPPOSans-R"/>
                <a:ea typeface="OPPOSans-R"/>
              </a:rPr>
              <a:t>1</a:t>
            </a:r>
            <a:endParaRPr lang="zh-CN" altLang="en-US"/>
          </a:p>
        </p:txBody>
      </p:sp>
      <p:pic>
        <p:nvPicPr>
          <p:cNvPr id="509" name="image 509"/>
          <p:cNvPicPr>
            <a:picLocks noChangeAspect="1"/>
          </p:cNvPicPr>
          <p:nvPr/>
        </p:nvPicPr>
        <p:blipFill>
          <a:blip r:embed="rId509">
                </a:blip>
          <a:srcRect/>
          <a:stretch>
            <a:fillRect/>
          </a:stretch>
        </p:blipFill>
        <p:spPr>
          <a:xfrm rot="0" flipV="0" flipH="0">
            <a:off x="7950200" y="6997700"/>
            <a:ext cx="1244600" cy="1244600"/>
          </a:xfrm>
          <a:prstGeom prst="rect">
            <a:avLst/>
          </a:prstGeom>
        </p:spPr>
      </p:pic>
      <p:sp>
        <p:nvSpPr>
          <p:cNvPr id="5010" name="Object 5010"/>
          <p:cNvSpPr txBox="1"/>
          <p:nvPr/>
        </p:nvSpPr>
        <p:spPr>
          <a:xfrm>
            <a:off x="7747620" y="7077075"/>
            <a:ext cx="1562100" cy="889000"/>
          </a:xfrm>
          <a:prstGeom prst="rect">
            <a:avLst/>
          </a:prstGeom>
        </p:spPr>
        <p:txBody>
          <a:bodyPr vert="horz" anchor="t" rtlCol="0" anchorCtr="0">
            <a:noAutofit/>
          </a:bodyPr>
          <a:lstStyle/>
          <a:p>
            <a:pPr algn="ctr">
              <a:lnSpc>
                <a:spcPct val="83333"/>
              </a:lnSpc>
            </a:pPr>
            <a:r>
              <a:rPr sz="7000" i="0" b="0" spc="700" dirty="0" smtClean="0" lang="zh-CN">
                <a:solidFill>
                  <a:srgbClr val="000000"/>
                </a:solidFill>
                <a:latin typeface="OPPOSans-R"/>
                <a:ea typeface="OPPOSans-R"/>
              </a:rPr>
              <a:t>2</a:t>
            </a:r>
            <a:endParaRPr lang="zh-CN" altLang="en-US"/>
          </a:p>
        </p:txBody>
      </p:sp>
      <p:pic>
        <p:nvPicPr>
          <p:cNvPr id="5011" name="image 5011"/>
          <p:cNvPicPr>
            <a:picLocks noChangeAspect="1"/>
          </p:cNvPicPr>
          <p:nvPr/>
        </p:nvPicPr>
        <p:blipFill>
          <a:blip r:embed="rId5011">
                </a:blip>
          <a:srcRect/>
          <a:stretch>
            <a:fillRect/>
          </a:stretch>
        </p:blipFill>
        <p:spPr>
          <a:xfrm rot="0" flipV="0" flipH="0">
            <a:off x="11442700" y="9448800"/>
            <a:ext cx="1244600" cy="1244600"/>
          </a:xfrm>
          <a:prstGeom prst="rect">
            <a:avLst/>
          </a:prstGeom>
        </p:spPr>
      </p:pic>
      <p:pic>
        <p:nvPicPr>
          <p:cNvPr id="5012" name="image 5012"/>
          <p:cNvPicPr>
            <a:picLocks noChangeAspect="1"/>
          </p:cNvPicPr>
          <p:nvPr/>
        </p:nvPicPr>
        <p:blipFill>
          <a:blip r:embed="rId5012">
                </a:blip>
          <a:srcRect/>
          <a:stretch>
            <a:fillRect/>
          </a:stretch>
        </p:blipFill>
        <p:spPr>
          <a:xfrm rot="0" flipV="0" flipH="0">
            <a:off x="-12700" y="1165860"/>
            <a:ext cx="546100" cy="1206500"/>
          </a:xfrm>
          <a:prstGeom prst="rect">
            <a:avLst/>
          </a:prstGeom>
        </p:spPr>
      </p:pic>
      <p:sp>
        <p:nvSpPr>
          <p:cNvPr id="5013" name="Object 5013"/>
          <p:cNvSpPr txBox="1"/>
          <p:nvPr/>
        </p:nvSpPr>
        <p:spPr>
          <a:xfrm>
            <a:off x="11284570" y="9566275"/>
            <a:ext cx="1562100" cy="889000"/>
          </a:xfrm>
          <a:prstGeom prst="rect">
            <a:avLst/>
          </a:prstGeom>
        </p:spPr>
        <p:txBody>
          <a:bodyPr vert="horz" anchor="t" rtlCol="0" anchorCtr="0">
            <a:noAutofit/>
          </a:bodyPr>
          <a:lstStyle/>
          <a:p>
            <a:pPr algn="ctr">
              <a:lnSpc>
                <a:spcPct val="83333"/>
              </a:lnSpc>
            </a:pPr>
            <a:r>
              <a:rPr sz="7000" i="0" b="0" spc="700" dirty="0" smtClean="0" lang="zh-CN">
                <a:solidFill>
                  <a:srgbClr val="000000"/>
                </a:solidFill>
                <a:latin typeface="OPPOSans-R"/>
                <a:ea typeface="OPPOSans-R"/>
              </a:rPr>
              <a:t>3</a:t>
            </a:r>
            <a:endParaRPr lang="zh-CN" altLang="en-US"/>
          </a:p>
        </p:txBody>
      </p:sp>
      <p:pic>
        <p:nvPicPr>
          <p:cNvPr id="5014" name="image 5014"/>
          <p:cNvPicPr>
            <a:picLocks noChangeAspect="1"/>
          </p:cNvPicPr>
          <p:nvPr/>
        </p:nvPicPr>
        <p:blipFill>
          <a:blip r:embed="rId5014">
                </a:blip>
          <a:srcRect/>
          <a:stretch>
            <a:fillRect/>
          </a:stretch>
        </p:blipFill>
        <p:spPr>
          <a:xfrm rot="0" flipV="0" flipH="0">
            <a:off x="14820900" y="6997700"/>
            <a:ext cx="1257300" cy="1244600"/>
          </a:xfrm>
          <a:prstGeom prst="rect">
            <a:avLst/>
          </a:prstGeom>
        </p:spPr>
      </p:pic>
      <p:sp>
        <p:nvSpPr>
          <p:cNvPr id="5015" name="Object 5015"/>
          <p:cNvSpPr txBox="1"/>
          <p:nvPr/>
        </p:nvSpPr>
        <p:spPr>
          <a:xfrm>
            <a:off x="14669120" y="7102475"/>
            <a:ext cx="1562100" cy="889000"/>
          </a:xfrm>
          <a:prstGeom prst="rect">
            <a:avLst/>
          </a:prstGeom>
        </p:spPr>
        <p:txBody>
          <a:bodyPr vert="horz" anchor="t" rtlCol="0" anchorCtr="0">
            <a:noAutofit/>
          </a:bodyPr>
          <a:lstStyle/>
          <a:p>
            <a:pPr algn="ctr">
              <a:lnSpc>
                <a:spcPct val="83333"/>
              </a:lnSpc>
            </a:pPr>
            <a:r>
              <a:rPr sz="7000" i="0" b="0" spc="700" dirty="0" smtClean="0" lang="zh-CN">
                <a:solidFill>
                  <a:srgbClr val="000000"/>
                </a:solidFill>
                <a:latin typeface="OPPOSans-R"/>
                <a:ea typeface="OPPOSans-R"/>
              </a:rPr>
              <a:t>4</a:t>
            </a:r>
            <a:endParaRPr lang="zh-CN" altLang="en-US"/>
          </a:p>
        </p:txBody>
      </p:sp>
      <p:pic>
        <p:nvPicPr>
          <p:cNvPr id="5016" name="image 5016"/>
          <p:cNvPicPr>
            <a:picLocks noChangeAspect="1"/>
          </p:cNvPicPr>
          <p:nvPr/>
        </p:nvPicPr>
        <p:blipFill>
          <a:blip r:embed="rId5016">
                </a:blip>
          <a:srcRect/>
          <a:stretch>
            <a:fillRect/>
          </a:stretch>
        </p:blipFill>
        <p:spPr>
          <a:xfrm rot="0" flipV="0" flipH="0">
            <a:off x="14478000" y="3708400"/>
            <a:ext cx="1257300" cy="1244600"/>
          </a:xfrm>
          <a:prstGeom prst="rect">
            <a:avLst/>
          </a:prstGeom>
        </p:spPr>
      </p:pic>
      <p:sp>
        <p:nvSpPr>
          <p:cNvPr id="5017" name="Object 5017"/>
          <p:cNvSpPr txBox="1"/>
          <p:nvPr/>
        </p:nvSpPr>
        <p:spPr>
          <a:xfrm>
            <a:off x="14345270" y="3813175"/>
            <a:ext cx="1562100" cy="889000"/>
          </a:xfrm>
          <a:prstGeom prst="rect">
            <a:avLst/>
          </a:prstGeom>
        </p:spPr>
        <p:txBody>
          <a:bodyPr vert="horz" anchor="t" rtlCol="0" anchorCtr="0">
            <a:noAutofit/>
          </a:bodyPr>
          <a:lstStyle/>
          <a:p>
            <a:pPr algn="ctr">
              <a:lnSpc>
                <a:spcPct val="83333"/>
              </a:lnSpc>
            </a:pPr>
            <a:r>
              <a:rPr sz="7000" i="0" b="0" spc="700" dirty="0" smtClean="0" lang="zh-CN">
                <a:solidFill>
                  <a:srgbClr val="000000"/>
                </a:solidFill>
                <a:latin typeface="OPPOSans-R"/>
                <a:ea typeface="OPPOSans-R"/>
              </a:rPr>
              <a:t>5</a:t>
            </a:r>
            <a:endParaRPr lang="zh-CN" altLang="en-US"/>
          </a:p>
        </p:txBody>
      </p:sp>
      <p:sp>
        <p:nvSpPr>
          <p:cNvPr id="5018" name="Object 5018"/>
          <p:cNvSpPr txBox="1"/>
          <p:nvPr/>
        </p:nvSpPr>
        <p:spPr>
          <a:xfrm>
            <a:off x="914400" y="1089660"/>
            <a:ext cx="81661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理论基础</a:t>
            </a:r>
            <a:endParaRPr lang="zh-CN" altLang="en-US"/>
          </a:p>
        </p:txBody>
      </p:sp>
      <p:sp>
        <p:nvSpPr>
          <p:cNvPr id="5019" name="Object 5019"/>
          <p:cNvSpPr txBox="1"/>
          <p:nvPr/>
        </p:nvSpPr>
        <p:spPr>
          <a:xfrm>
            <a:off x="889000" y="1841500"/>
            <a:ext cx="9004300" cy="457200"/>
          </a:xfrm>
          <a:prstGeom prst="rect">
            <a:avLst/>
          </a:prstGeom>
        </p:spPr>
        <p:txBody>
          <a:bodyPr vert="horz" anchor="t" rtlCol="0" anchorCtr="0">
            <a:noAutofit/>
          </a:bodyPr>
          <a:lstStyle/>
          <a:p>
            <a:pPr algn="l">
              <a:lnSpc>
                <a:spcPct val="100000"/>
              </a:lnSpc>
            </a:pPr>
            <a:r>
              <a:rPr sz="3000" i="0" b="0" spc="300" dirty="0" smtClean="0" lang="zh-CN">
                <a:solidFill>
                  <a:srgbClr val="000000"/>
                </a:solidFill>
                <a:latin typeface="OPPOSans-R"/>
                <a:ea typeface="OPPOSans-R"/>
              </a:rPr>
              <a:t>THEORETICAL BASIS</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601" name="image 601"/>
          <p:cNvPicPr>
            <a:picLocks noChangeAspect="1"/>
          </p:cNvPicPr>
          <p:nvPr/>
        </p:nvPicPr>
        <p:blipFill>
          <a:blip r:embed="rId601">
                </a:blip>
          <a:srcRect/>
          <a:stretch>
            <a:fillRect/>
          </a:stretch>
        </p:blipFill>
        <p:spPr>
          <a:xfrm rot="0" flipV="0" flipH="0">
            <a:off x="9751229" y="2677712"/>
            <a:ext cx="4881540" cy="5524474"/>
          </a:xfrm>
          <a:prstGeom prst="rect">
            <a:avLst/>
          </a:prstGeom>
        </p:spPr>
      </p:pic>
      <p:sp>
        <p:nvSpPr>
          <p:cNvPr id="602" name="Object 602"/>
          <p:cNvSpPr txBox="1"/>
          <p:nvPr/>
        </p:nvSpPr>
        <p:spPr>
          <a:xfrm>
            <a:off x="8870949" y="3268250"/>
            <a:ext cx="6642100" cy="2540000"/>
          </a:xfrm>
          <a:prstGeom prst="rect">
            <a:avLst/>
          </a:prstGeom>
        </p:spPr>
        <p:txBody>
          <a:bodyPr vert="horz" anchor="t" rtlCol="0" anchorCtr="0">
            <a:noAutofit/>
          </a:bodyPr>
          <a:lstStyle/>
          <a:p>
            <a:pPr algn="ctr">
              <a:lnSpc>
                <a:spcPct val="83333"/>
              </a:lnSpc>
            </a:pPr>
            <a:r>
              <a:rPr sz="20000" i="0" b="1" dirty="0" smtClean="0" lang="zh-CN">
                <a:solidFill>
                  <a:srgbClr val="000000"/>
                </a:solidFill>
                <a:latin typeface="OPPOSans-B"/>
                <a:ea typeface="OPPOSans-B"/>
              </a:rPr>
              <a:t>03</a:t>
            </a:r>
            <a:endParaRPr lang="zh-CN" altLang="en-US"/>
          </a:p>
        </p:txBody>
      </p:sp>
      <p:sp>
        <p:nvSpPr>
          <p:cNvPr id="603" name="Object 603"/>
          <p:cNvSpPr txBox="1"/>
          <p:nvPr/>
        </p:nvSpPr>
        <p:spPr>
          <a:xfrm>
            <a:off x="8125929" y="10403287"/>
            <a:ext cx="8132140" cy="558800"/>
          </a:xfrm>
          <a:prstGeom prst="rect">
            <a:avLst/>
          </a:prstGeom>
        </p:spPr>
        <p:txBody>
          <a:bodyPr vert="horz" anchor="t" rtlCol="0" anchorCtr="0">
            <a:noAutofit/>
          </a:bodyPr>
          <a:lstStyle/>
          <a:p>
            <a:pPr algn="ctr">
              <a:lnSpc>
                <a:spcPct val="100833"/>
              </a:lnSpc>
            </a:pPr>
            <a:r>
              <a:rPr sz="3600" i="0" b="0" dirty="0" smtClean="0" lang="zh-CN">
                <a:solidFill>
                  <a:srgbClr val="000000"/>
                </a:solidFill>
                <a:latin typeface="OPPOSans-R"/>
                <a:ea typeface="OPPOSans-R"/>
              </a:rPr>
              <a:t>CONTENT EXPOSITION</a:t>
            </a:r>
            <a:endParaRPr lang="zh-CN" altLang="en-US"/>
          </a:p>
        </p:txBody>
      </p:sp>
      <p:sp>
        <p:nvSpPr>
          <p:cNvPr id="604" name="Object 604"/>
          <p:cNvSpPr txBox="1"/>
          <p:nvPr/>
        </p:nvSpPr>
        <p:spPr>
          <a:xfrm>
            <a:off x="6809408" y="8752287"/>
            <a:ext cx="10765182" cy="1651000"/>
          </a:xfrm>
          <a:prstGeom prst="rect">
            <a:avLst/>
          </a:prstGeom>
        </p:spPr>
        <p:txBody>
          <a:bodyPr vert="horz" anchor="t" rtlCol="0" anchorCtr="0">
            <a:noAutofit/>
          </a:bodyPr>
          <a:lstStyle/>
          <a:p>
            <a:pPr algn="ctr">
              <a:lnSpc>
                <a:spcPct val="123333"/>
              </a:lnSpc>
            </a:pPr>
            <a:r>
              <a:rPr sz="8800" i="0" b="0" dirty="0" smtClean="0" lang="zh-CN">
                <a:solidFill>
                  <a:srgbClr val="000000"/>
                </a:solidFill>
                <a:latin typeface="OPPOSans-B"/>
                <a:ea typeface="OPPOSans-B"/>
              </a:rPr>
              <a:t>内容展示</a:t>
            </a:r>
            <a:endParaRPr lang="zh-CN" altLang="en-US"/>
          </a:p>
        </p:txBody>
      </p:sp>
      <p:pic>
        <p:nvPicPr>
          <p:cNvPr id="605" name="image 605"/>
          <p:cNvPicPr>
            <a:picLocks noChangeAspect="1"/>
          </p:cNvPicPr>
          <p:nvPr/>
        </p:nvPicPr>
        <p:blipFill>
          <a:blip r:embed="rId605">
                </a:blip>
          <a:srcRect/>
          <a:stretch>
            <a:fillRect/>
          </a:stretch>
        </p:blipFill>
        <p:spPr>
          <a:xfrm rot="0" flipV="0" flipH="0">
            <a:off x="2654300" y="12331700"/>
            <a:ext cx="2387600" cy="2387600"/>
          </a:xfrm>
          <a:prstGeom prst="rect">
            <a:avLst/>
          </a:prstGeom>
        </p:spPr>
      </p:pic>
      <p:pic>
        <p:nvPicPr>
          <p:cNvPr id="606" name="image 606"/>
          <p:cNvPicPr>
            <a:picLocks noChangeAspect="1"/>
          </p:cNvPicPr>
          <p:nvPr/>
        </p:nvPicPr>
        <p:blipFill>
          <a:blip r:embed="rId606">
                </a:blip>
          <a:srcRect/>
          <a:stretch>
            <a:fillRect/>
          </a:stretch>
        </p:blipFill>
        <p:spPr>
          <a:xfrm rot="0" flipV="0" flipH="0">
            <a:off x="22580600" y="4622800"/>
            <a:ext cx="3111500" cy="3111500"/>
          </a:xfrm>
          <a:prstGeom prst="rect">
            <a:avLst/>
          </a:prstGeom>
        </p:spPr>
      </p:pic>
      <p:pic>
        <p:nvPicPr>
          <p:cNvPr id="607" name="image 607"/>
          <p:cNvPicPr>
            <a:picLocks noChangeAspect="1"/>
          </p:cNvPicPr>
          <p:nvPr/>
        </p:nvPicPr>
        <p:blipFill>
          <a:blip r:embed="rId607">
                </a:blip>
          <a:srcRect/>
          <a:stretch>
            <a:fillRect/>
          </a:stretch>
        </p:blipFill>
        <p:spPr>
          <a:xfrm rot="0" flipV="0" flipH="0">
            <a:off x="-4229100" y="-5041900"/>
            <a:ext cx="9499600" cy="9499600"/>
          </a:xfrm>
          <a:prstGeom prst="rect">
            <a:avLst/>
          </a:prstGeom>
        </p:spPr>
      </p:pic>
      <p:sp>
        <p:nvSpPr>
          <p:cNvPr id="608" name="Object 608"/>
          <p:cNvSpPr txBox="1"/>
          <p:nvPr/>
        </p:nvSpPr>
        <p:spPr>
          <a:xfrm>
            <a:off x="9543146" y="5782850"/>
            <a:ext cx="5221506" cy="1498600"/>
          </a:xfrm>
          <a:prstGeom prst="rect">
            <a:avLst/>
          </a:prstGeom>
        </p:spPr>
        <p:txBody>
          <a:bodyPr vert="horz" anchor="t" rtlCol="0" anchorCtr="0">
            <a:noAutofit/>
          </a:bodyPr>
          <a:lstStyle/>
          <a:p>
            <a:pPr algn="ctr">
              <a:lnSpc>
                <a:spcPct val="101666"/>
              </a:lnSpc>
            </a:pPr>
            <a:r>
              <a:rPr sz="9700" i="0" b="0" spc="-540" dirty="0" smtClean="0" lang="zh-CN">
                <a:solidFill>
                  <a:srgbClr val="000000"/>
                </a:solidFill>
                <a:latin typeface="OPPOSans-B"/>
                <a:ea typeface="OPPOSans-B"/>
              </a:rPr>
              <a:t>PART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701" name="image 701"/>
          <p:cNvPicPr>
            <a:picLocks noChangeAspect="1"/>
          </p:cNvPicPr>
          <p:nvPr/>
        </p:nvPicPr>
        <p:blipFill>
          <a:blip r:embed="rId701">
                </a:blip>
          <a:srcRect/>
          <a:stretch>
            <a:fillRect/>
          </a:stretch>
        </p:blipFill>
        <p:spPr>
          <a:xfrm rot="0" flipV="0" flipH="0">
            <a:off x="1181100" y="2857500"/>
            <a:ext cx="2070100" cy="2070100"/>
          </a:xfrm>
          <a:prstGeom prst="rect">
            <a:avLst/>
          </a:prstGeom>
        </p:spPr>
      </p:pic>
      <p:pic>
        <p:nvPicPr>
          <p:cNvPr id="702" name="image 702"/>
          <p:cNvPicPr>
            <a:picLocks noChangeAspect="1"/>
          </p:cNvPicPr>
          <p:nvPr/>
        </p:nvPicPr>
        <p:blipFill>
          <a:blip r:embed="rId702">
                </a:blip>
          <a:srcRect/>
          <a:stretch>
            <a:fillRect/>
          </a:stretch>
        </p:blipFill>
        <p:spPr>
          <a:xfrm rot="0" flipV="0" flipH="0">
            <a:off x="1181100" y="5372100"/>
            <a:ext cx="2070100" cy="2070100"/>
          </a:xfrm>
          <a:prstGeom prst="rect">
            <a:avLst/>
          </a:prstGeom>
        </p:spPr>
      </p:pic>
      <p:pic>
        <p:nvPicPr>
          <p:cNvPr id="703" name="image 703"/>
          <p:cNvPicPr>
            <a:picLocks noChangeAspect="1"/>
          </p:cNvPicPr>
          <p:nvPr/>
        </p:nvPicPr>
        <p:blipFill>
          <a:blip r:embed="rId703">
                </a:blip>
          <a:srcRect/>
          <a:stretch>
            <a:fillRect/>
          </a:stretch>
        </p:blipFill>
        <p:spPr>
          <a:xfrm rot="0" flipV="0" flipH="0">
            <a:off x="1181100" y="7759700"/>
            <a:ext cx="2070100" cy="2070100"/>
          </a:xfrm>
          <a:prstGeom prst="rect">
            <a:avLst/>
          </a:prstGeom>
        </p:spPr>
      </p:pic>
      <p:pic>
        <p:nvPicPr>
          <p:cNvPr id="704" name="image 704"/>
          <p:cNvPicPr>
            <a:picLocks noChangeAspect="1"/>
          </p:cNvPicPr>
          <p:nvPr/>
        </p:nvPicPr>
        <p:blipFill>
          <a:blip r:embed="rId704">
                </a:blip>
          <a:srcRect/>
          <a:stretch>
            <a:fillRect/>
          </a:stretch>
        </p:blipFill>
        <p:spPr>
          <a:xfrm rot="0" flipV="0" flipH="0">
            <a:off x="1181100" y="10172700"/>
            <a:ext cx="2070100" cy="2070100"/>
          </a:xfrm>
          <a:prstGeom prst="rect">
            <a:avLst/>
          </a:prstGeom>
        </p:spPr>
      </p:pic>
      <p:sp>
        <p:nvSpPr>
          <p:cNvPr id="705" name="Object 705"/>
          <p:cNvSpPr txBox="1"/>
          <p:nvPr/>
        </p:nvSpPr>
        <p:spPr>
          <a:xfrm>
            <a:off x="3937000" y="11280775"/>
            <a:ext cx="18554700" cy="381000"/>
          </a:xfrm>
          <a:prstGeom prst="rect">
            <a:avLst/>
          </a:prstGeom>
        </p:spPr>
        <p:txBody>
          <a:bodyPr vert="horz" anchor="t" rtlCol="0" anchorCtr="0">
            <a:noAutofit/>
          </a:bodyPr>
          <a:lstStyle/>
          <a:p>
            <a:pPr algn="l">
              <a:lnSpc>
                <a:spcPct val="100000"/>
              </a:lnSpc>
            </a:pPr>
            <a:r>
              <a:rPr sz="2500" i="0" b="0" dirty="0" smtClean="0" lang="zh-CN">
                <a:solidFill>
                  <a:srgbClr val="403D3D"/>
                </a:solidFill>
                <a:latin typeface="OPPOSans-R"/>
                <a:ea typeface="OPPOSans-R"/>
              </a:rPr>
              <a:t>Translatability or untranslatability are a dialectical unity of contradictory opposites.</a:t>
            </a:r>
            <a:endParaRPr lang="zh-CN" altLang="en-US"/>
          </a:p>
        </p:txBody>
      </p:sp>
      <p:sp>
        <p:nvSpPr>
          <p:cNvPr id="706" name="Object 706"/>
          <p:cNvSpPr txBox="1"/>
          <p:nvPr/>
        </p:nvSpPr>
        <p:spPr>
          <a:xfrm>
            <a:off x="3962400" y="8867775"/>
            <a:ext cx="19088100" cy="381000"/>
          </a:xfrm>
          <a:prstGeom prst="rect">
            <a:avLst/>
          </a:prstGeom>
        </p:spPr>
        <p:txBody>
          <a:bodyPr vert="horz" anchor="t" rtlCol="0" anchorCtr="0">
            <a:noAutofit/>
          </a:bodyPr>
          <a:lstStyle/>
          <a:p>
            <a:pPr algn="l">
              <a:lnSpc>
                <a:spcPct val="100000"/>
              </a:lnSpc>
            </a:pPr>
            <a:r>
              <a:rPr sz="2500" i="0" b="0" dirty="0" smtClean="0" lang="zh-CN">
                <a:solidFill>
                  <a:srgbClr val="403D3D"/>
                </a:solidFill>
                <a:latin typeface="OPPOSans-R"/>
                <a:ea typeface="OPPOSans-R"/>
              </a:rPr>
              <a:t>Discussions on the problem of untranslatability.</a:t>
            </a:r>
            <a:endParaRPr lang="zh-CN" altLang="en-US"/>
          </a:p>
        </p:txBody>
      </p:sp>
      <p:sp>
        <p:nvSpPr>
          <p:cNvPr id="707" name="Object 707"/>
          <p:cNvSpPr txBox="1"/>
          <p:nvPr/>
        </p:nvSpPr>
        <p:spPr>
          <a:xfrm>
            <a:off x="3937000" y="6518275"/>
            <a:ext cx="18910300" cy="381000"/>
          </a:xfrm>
          <a:prstGeom prst="rect">
            <a:avLst/>
          </a:prstGeom>
        </p:spPr>
        <p:txBody>
          <a:bodyPr vert="horz" anchor="t" rtlCol="0" anchorCtr="0">
            <a:noAutofit/>
          </a:bodyPr>
          <a:lstStyle/>
          <a:p>
            <a:pPr algn="l">
              <a:lnSpc>
                <a:spcPct val="100000"/>
              </a:lnSpc>
            </a:pPr>
            <a:r>
              <a:rPr sz="2500" i="0" b="0" dirty="0" smtClean="0" lang="zh-CN">
                <a:solidFill>
                  <a:srgbClr val="403D3D"/>
                </a:solidFill>
                <a:latin typeface="OPPOSans-R"/>
                <a:ea typeface="OPPOSans-R"/>
              </a:rPr>
              <a:t>Translation is a field full of paradoxes.</a:t>
            </a:r>
            <a:endParaRPr lang="zh-CN" altLang="en-US"/>
          </a:p>
        </p:txBody>
      </p:sp>
      <p:sp>
        <p:nvSpPr>
          <p:cNvPr id="708" name="Object 708"/>
          <p:cNvSpPr txBox="1"/>
          <p:nvPr/>
        </p:nvSpPr>
        <p:spPr>
          <a:xfrm>
            <a:off x="3937000" y="3978275"/>
            <a:ext cx="18910300" cy="381000"/>
          </a:xfrm>
          <a:prstGeom prst="rect">
            <a:avLst/>
          </a:prstGeom>
        </p:spPr>
        <p:txBody>
          <a:bodyPr vert="horz" anchor="t" rtlCol="0" anchorCtr="0">
            <a:noAutofit/>
          </a:bodyPr>
          <a:lstStyle/>
          <a:p>
            <a:pPr algn="l">
              <a:lnSpc>
                <a:spcPct val="100000"/>
              </a:lnSpc>
            </a:pPr>
            <a:r>
              <a:rPr sz="2500" i="0" b="0" dirty="0" smtClean="0" lang="zh-CN">
                <a:solidFill>
                  <a:srgbClr val="403D3D"/>
                </a:solidFill>
                <a:latin typeface="OPPOSans-R"/>
                <a:ea typeface="OPPOSans-R"/>
              </a:rPr>
              <a:t>Translation plays an important role in human civilization.</a:t>
            </a:r>
            <a:endParaRPr lang="zh-CN" altLang="en-US"/>
          </a:p>
        </p:txBody>
      </p:sp>
      <p:sp>
        <p:nvSpPr>
          <p:cNvPr id="709" name="Object 709"/>
          <p:cNvSpPr txBox="1"/>
          <p:nvPr/>
        </p:nvSpPr>
        <p:spPr>
          <a:xfrm>
            <a:off x="3949700" y="3432175"/>
            <a:ext cx="19189700" cy="457200"/>
          </a:xfrm>
          <a:prstGeom prst="rect">
            <a:avLst/>
          </a:prstGeom>
        </p:spPr>
        <p:txBody>
          <a:bodyPr vert="horz" anchor="t" rtlCol="0" anchorCtr="0">
            <a:noAutofit/>
          </a:bodyPr>
          <a:lstStyle/>
          <a:p>
            <a:pPr algn="l">
              <a:lnSpc>
                <a:spcPct val="100000"/>
              </a:lnSpc>
            </a:pPr>
            <a:r>
              <a:rPr sz="3000" i="0" b="1" dirty="0" smtClean="0" lang="zh-CN">
                <a:solidFill>
                  <a:srgbClr val="403D3D"/>
                </a:solidFill>
                <a:latin typeface="OPPOSans-R"/>
                <a:ea typeface="OPPOSans-R"/>
              </a:rPr>
              <a:t>翻译在人类文明中起着重要作用。</a:t>
            </a:r>
            <a:endParaRPr lang="zh-CN" altLang="en-US"/>
          </a:p>
        </p:txBody>
      </p:sp>
      <p:sp>
        <p:nvSpPr>
          <p:cNvPr id="7010" name="Object 7010"/>
          <p:cNvSpPr txBox="1"/>
          <p:nvPr/>
        </p:nvSpPr>
        <p:spPr>
          <a:xfrm>
            <a:off x="3949700" y="5870575"/>
            <a:ext cx="18884900" cy="457200"/>
          </a:xfrm>
          <a:prstGeom prst="rect">
            <a:avLst/>
          </a:prstGeom>
        </p:spPr>
        <p:txBody>
          <a:bodyPr vert="horz" anchor="t" rtlCol="0" anchorCtr="0">
            <a:noAutofit/>
          </a:bodyPr>
          <a:lstStyle/>
          <a:p>
            <a:pPr algn="l">
              <a:lnSpc>
                <a:spcPct val="100000"/>
              </a:lnSpc>
            </a:pPr>
            <a:r>
              <a:rPr sz="3000" i="0" b="1" dirty="0" smtClean="0" lang="zh-CN">
                <a:solidFill>
                  <a:srgbClr val="403D3D"/>
                </a:solidFill>
                <a:latin typeface="OPPOSans-R"/>
                <a:ea typeface="OPPOSans-R"/>
              </a:rPr>
              <a:t>翻译是一个充满悖论的领域。</a:t>
            </a:r>
            <a:endParaRPr lang="zh-CN" altLang="en-US"/>
          </a:p>
        </p:txBody>
      </p:sp>
      <p:sp>
        <p:nvSpPr>
          <p:cNvPr id="7011" name="Object 7011"/>
          <p:cNvSpPr txBox="1"/>
          <p:nvPr/>
        </p:nvSpPr>
        <p:spPr>
          <a:xfrm>
            <a:off x="3949700" y="8245475"/>
            <a:ext cx="19545300" cy="457200"/>
          </a:xfrm>
          <a:prstGeom prst="rect">
            <a:avLst/>
          </a:prstGeom>
        </p:spPr>
        <p:txBody>
          <a:bodyPr vert="horz" anchor="t" rtlCol="0" anchorCtr="0">
            <a:noAutofit/>
          </a:bodyPr>
          <a:lstStyle/>
          <a:p>
            <a:pPr algn="l">
              <a:lnSpc>
                <a:spcPct val="100000"/>
              </a:lnSpc>
            </a:pPr>
            <a:r>
              <a:rPr sz="3000" i="0" b="1" dirty="0" smtClean="0" lang="zh-CN">
                <a:solidFill>
                  <a:srgbClr val="403D3D"/>
                </a:solidFill>
                <a:latin typeface="OPPOSans-R"/>
                <a:ea typeface="OPPOSans-R"/>
              </a:rPr>
              <a:t>关于不可译性问题的讨论。</a:t>
            </a:r>
            <a:endParaRPr lang="zh-CN" altLang="en-US"/>
          </a:p>
        </p:txBody>
      </p:sp>
      <p:sp>
        <p:nvSpPr>
          <p:cNvPr id="7012" name="Object 7012"/>
          <p:cNvSpPr txBox="1"/>
          <p:nvPr/>
        </p:nvSpPr>
        <p:spPr>
          <a:xfrm>
            <a:off x="3949700" y="10709275"/>
            <a:ext cx="19545300" cy="457200"/>
          </a:xfrm>
          <a:prstGeom prst="rect">
            <a:avLst/>
          </a:prstGeom>
        </p:spPr>
        <p:txBody>
          <a:bodyPr vert="horz" anchor="t" rtlCol="0" anchorCtr="0">
            <a:noAutofit/>
          </a:bodyPr>
          <a:lstStyle/>
          <a:p>
            <a:pPr algn="l">
              <a:lnSpc>
                <a:spcPct val="100000"/>
              </a:lnSpc>
            </a:pPr>
            <a:r>
              <a:rPr sz="3000" i="0" b="1" dirty="0" smtClean="0" lang="zh-CN">
                <a:solidFill>
                  <a:srgbClr val="403D3D"/>
                </a:solidFill>
                <a:latin typeface="OPPOSans-R"/>
                <a:ea typeface="OPPOSans-R"/>
              </a:rPr>
              <a:t>可译性或不可译性是矛盾对立的辩证统一。</a:t>
            </a:r>
            <a:endParaRPr lang="zh-CN" altLang="en-US"/>
          </a:p>
        </p:txBody>
      </p:sp>
      <p:sp>
        <p:nvSpPr>
          <p:cNvPr id="7013" name="Object 7013"/>
          <p:cNvSpPr txBox="1"/>
          <p:nvPr/>
        </p:nvSpPr>
        <p:spPr>
          <a:xfrm>
            <a:off x="914400" y="1866900"/>
            <a:ext cx="8978900"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可译性与不可译性悖论</a:t>
            </a:r>
            <a:endParaRPr lang="zh-CN" altLang="en-US"/>
          </a:p>
        </p:txBody>
      </p:sp>
      <p:sp>
        <p:nvSpPr>
          <p:cNvPr id="7014" name="Object 7014"/>
          <p:cNvSpPr txBox="1"/>
          <p:nvPr/>
        </p:nvSpPr>
        <p:spPr>
          <a:xfrm>
            <a:off x="914400" y="1092200"/>
            <a:ext cx="82423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第一章</a:t>
            </a:r>
            <a:endParaRPr lang="zh-CN" altLang="en-US"/>
          </a:p>
        </p:txBody>
      </p:sp>
      <p:pic>
        <p:nvPicPr>
          <p:cNvPr id="7015" name="image 7015"/>
          <p:cNvPicPr>
            <a:picLocks noChangeAspect="1"/>
          </p:cNvPicPr>
          <p:nvPr/>
        </p:nvPicPr>
        <p:blipFill>
          <a:blip r:embed="rId7015">
                </a:blip>
          <a:srcRect/>
          <a:stretch>
            <a:fillRect/>
          </a:stretch>
        </p:blipFill>
        <p:spPr>
          <a:xfrm rot="0" flipV="0" flipH="0">
            <a:off x="1701800" y="10693400"/>
            <a:ext cx="1054100" cy="1054100"/>
          </a:xfrm>
          <a:prstGeom prst="rect">
            <a:avLst/>
          </a:prstGeom>
        </p:spPr>
      </p:pic>
      <p:pic>
        <p:nvPicPr>
          <p:cNvPr id="7016" name="image 7016"/>
          <p:cNvPicPr>
            <a:picLocks noChangeAspect="1"/>
          </p:cNvPicPr>
          <p:nvPr/>
        </p:nvPicPr>
        <p:blipFill>
          <a:blip r:embed="rId7016">
                </a:blip>
          <a:srcRect/>
          <a:stretch>
            <a:fillRect/>
          </a:stretch>
        </p:blipFill>
        <p:spPr>
          <a:xfrm rot="0" flipV="0" flipH="0">
            <a:off x="1739900" y="8318500"/>
            <a:ext cx="977900" cy="965200"/>
          </a:xfrm>
          <a:prstGeom prst="rect">
            <a:avLst/>
          </a:prstGeom>
        </p:spPr>
      </p:pic>
      <p:pic>
        <p:nvPicPr>
          <p:cNvPr id="7017" name="image 7017"/>
          <p:cNvPicPr>
            <a:picLocks noChangeAspect="1"/>
          </p:cNvPicPr>
          <p:nvPr/>
        </p:nvPicPr>
        <p:blipFill>
          <a:blip r:embed="rId7017">
                </a:blip>
          <a:srcRect/>
          <a:stretch>
            <a:fillRect/>
          </a:stretch>
        </p:blipFill>
        <p:spPr>
          <a:xfrm rot="0" flipV="0" flipH="0">
            <a:off x="1803400" y="5918200"/>
            <a:ext cx="850900" cy="990600"/>
          </a:xfrm>
          <a:prstGeom prst="rect">
            <a:avLst/>
          </a:prstGeom>
        </p:spPr>
      </p:pic>
      <p:pic>
        <p:nvPicPr>
          <p:cNvPr id="7018" name="image 7018"/>
          <p:cNvPicPr>
            <a:picLocks noChangeAspect="1"/>
          </p:cNvPicPr>
          <p:nvPr/>
        </p:nvPicPr>
        <p:blipFill>
          <a:blip r:embed="rId7018">
                </a:blip>
          <a:srcRect/>
          <a:stretch>
            <a:fillRect/>
          </a:stretch>
        </p:blipFill>
        <p:spPr>
          <a:xfrm rot="0" flipV="0" flipH="0">
            <a:off x="1765300" y="3416300"/>
            <a:ext cx="914400" cy="977900"/>
          </a:xfrm>
          <a:prstGeom prst="rect">
            <a:avLst/>
          </a:prstGeom>
        </p:spPr>
      </p:pic>
      <p:pic>
        <p:nvPicPr>
          <p:cNvPr id="7019" name="image 7019"/>
          <p:cNvPicPr>
            <a:picLocks noChangeAspect="1"/>
          </p:cNvPicPr>
          <p:nvPr/>
        </p:nvPicPr>
        <p:blipFill>
          <a:blip r:embed="rId7019">
                </a:blip>
          <a:srcRect/>
          <a:stretch>
            <a:fillRect/>
          </a:stretch>
        </p:blipFill>
        <p:spPr>
          <a:xfrm rot="0" flipV="0" flipH="0">
            <a:off x="-12700" y="1168400"/>
            <a:ext cx="546100" cy="1206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801" name="image 801"/>
          <p:cNvPicPr>
            <a:picLocks noChangeAspect="1"/>
          </p:cNvPicPr>
          <p:nvPr/>
        </p:nvPicPr>
        <p:blipFill>
          <a:blip r:embed="rId801">
                </a:blip>
          <a:srcRect/>
          <a:stretch>
            <a:fillRect/>
          </a:stretch>
        </p:blipFill>
        <p:spPr>
          <a:xfrm rot="0" flipV="0" flipH="0">
            <a:off x="990600" y="3009900"/>
            <a:ext cx="22237700" cy="9436100"/>
          </a:xfrm>
          <a:prstGeom prst="rect">
            <a:avLst/>
          </a:prstGeom>
        </p:spPr>
      </p:pic>
      <p:sp>
        <p:nvSpPr>
          <p:cNvPr id="802" name="Object 802"/>
          <p:cNvSpPr txBox="1"/>
          <p:nvPr/>
        </p:nvSpPr>
        <p:spPr>
          <a:xfrm>
            <a:off x="1981200" y="7849870"/>
            <a:ext cx="19900900" cy="3733800"/>
          </a:xfrm>
          <a:prstGeom prst="rect">
            <a:avLst/>
          </a:prstGeom>
        </p:spPr>
        <p:txBody>
          <a:bodyPr vert="horz" anchor="t" rtlCol="0" anchorCtr="0">
            <a:noAutofit/>
          </a:bodyPr>
          <a:lstStyle/>
          <a:p>
            <a:pPr algn="l">
              <a:lnSpc>
                <a:spcPct val="125000"/>
              </a:lnSpc>
            </a:pPr>
            <a:r>
              <a:rPr sz="2800" i="0" b="0" spc="140" dirty="0" smtClean="0" lang="zh-CN">
                <a:solidFill>
                  <a:srgbClr val="000000"/>
                </a:solidFill>
                <a:latin typeface="OPPOSans-R"/>
                <a:ea typeface="OPPOSans-R"/>
              </a:rPr>
              <a:t>1.Differences of Thinking.</a:t>
            </a:r>
            <a:endParaRPr lang="zh-CN" altLang="en-US" sz="2800"/>
          </a:p>
          <a:p>
            <a:pPr algn="l">
              <a:lnSpc>
                <a:spcPct val="125000"/>
              </a:lnSpc>
            </a:pPr>
            <a:r>
              <a:rPr sz="2800" i="0" b="0" spc="140" dirty="0" smtClean="0" lang="zh-CN">
                <a:solidFill>
                  <a:srgbClr val="000000"/>
                </a:solidFill>
                <a:latin typeface="OPPOSans-R"/>
                <a:ea typeface="OPPOSans-R"/>
              </a:rPr>
              <a:t>2.Different Beliefs and Values.</a:t>
            </a:r>
            <a:endParaRPr lang="zh-CN" altLang="en-US" sz="2800"/>
          </a:p>
          <a:p>
            <a:pPr algn="l">
              <a:lnSpc>
                <a:spcPct val="125000"/>
              </a:lnSpc>
            </a:pPr>
            <a:r>
              <a:rPr sz="2800" i="0" b="0" spc="140" dirty="0" smtClean="0" lang="zh-CN">
                <a:solidFill>
                  <a:srgbClr val="000000"/>
                </a:solidFill>
                <a:latin typeface="OPPOSans-R"/>
                <a:ea typeface="OPPOSans-R"/>
              </a:rPr>
              <a:t>3.Different Customs and Living Environment .</a:t>
            </a:r>
            <a:endParaRPr lang="zh-CN" altLang="en-US" sz="2800"/>
          </a:p>
          <a:p>
            <a:pPr algn="l">
              <a:lnSpc>
                <a:spcPct val="125000"/>
              </a:lnSpc>
            </a:pPr>
            <a:r>
              <a:rPr sz="2800" i="0" b="0" spc="140" dirty="0" smtClean="0" lang="zh-CN">
                <a:solidFill>
                  <a:srgbClr val="000000"/>
                </a:solidFill>
                <a:latin typeface="OPPOSans-R"/>
                <a:ea typeface="OPPOSans-R"/>
              </a:rPr>
              <a:t>4.Historical Influence.</a:t>
            </a:r>
            <a:endParaRPr lang="zh-CN" altLang="en-US" sz="2800"/>
          </a:p>
          <a:p>
            <a:pPr algn="l">
              <a:lnSpc>
                <a:spcPct val="125000"/>
              </a:lnSpc>
            </a:pPr>
            <a:r>
              <a:rPr sz="2800" i="0" b="0" spc="140" dirty="0" smtClean="0" lang="zh-CN">
                <a:solidFill>
                  <a:srgbClr val="000000"/>
                </a:solidFill>
                <a:latin typeface="OPPOSans-R"/>
                <a:ea typeface="OPPOSans-R"/>
              </a:rPr>
              <a:t>5.Lexical Non-Equivalence Concerned with Cultural Difference.</a:t>
            </a:r>
            <a:endParaRPr lang="zh-CN" altLang="en-US" sz="2800"/>
          </a:p>
          <a:p>
            <a:pPr algn="l">
              <a:lnSpc>
                <a:spcPct val="125000"/>
              </a:lnSpc>
            </a:pPr>
            <a:r>
              <a:rPr sz="2800" i="0" b="0" spc="140" dirty="0" smtClean="0" lang="zh-CN">
                <a:solidFill>
                  <a:srgbClr val="000000"/>
                </a:solidFill>
                <a:latin typeface="OPPOSans-R"/>
                <a:ea typeface="OPPOSans-R"/>
              </a:rPr>
              <a:t>6.Absence of Terms</a:t>
            </a:r>
            <a:endParaRPr lang="zh-CN" altLang="en-US" sz="2800"/>
          </a:p>
          <a:p>
            <a:pPr algn="l">
              <a:lnSpc>
                <a:spcPct val="125000"/>
              </a:lnSpc>
            </a:pPr>
            <a:r>
              <a:rPr sz="2800" i="0" b="0" spc="140" dirty="0" smtClean="0" lang="zh-CN">
                <a:solidFill>
                  <a:srgbClr val="000000"/>
                </a:solidFill>
                <a:latin typeface="OPPOSans-R"/>
                <a:ea typeface="OPPOSans-R"/>
              </a:rPr>
              <a:t>7.Discrepancy of Semantic Association.</a:t>
            </a:r>
            <a:endParaRPr lang="zh-CN" altLang="en-US"/>
          </a:p>
        </p:txBody>
      </p:sp>
      <p:sp>
        <p:nvSpPr>
          <p:cNvPr id="803" name="Object 803"/>
          <p:cNvSpPr txBox="1"/>
          <p:nvPr/>
        </p:nvSpPr>
        <p:spPr>
          <a:xfrm>
            <a:off x="1981200" y="7037070"/>
            <a:ext cx="20027900" cy="546100"/>
          </a:xfrm>
          <a:prstGeom prst="rect">
            <a:avLst/>
          </a:prstGeom>
        </p:spPr>
        <p:txBody>
          <a:bodyPr vert="horz" anchor="t" rtlCol="0" anchorCtr="0">
            <a:noAutofit/>
          </a:bodyPr>
          <a:lstStyle/>
          <a:p>
            <a:pPr algn="l">
              <a:lnSpc>
                <a:spcPct val="100000"/>
              </a:lnSpc>
            </a:pPr>
            <a:r>
              <a:rPr sz="3600" i="0" b="1" spc="720" dirty="0" smtClean="0" lang="zh-CN">
                <a:solidFill>
                  <a:srgbClr val="000000"/>
                </a:solidFill>
                <a:latin typeface="OPPOSans-R"/>
                <a:ea typeface="OPPOSans-R"/>
              </a:rPr>
              <a:t>英汉文化差异导致的不可译性</a:t>
            </a:r>
            <a:endParaRPr lang="zh-CN" altLang="en-US"/>
          </a:p>
        </p:txBody>
      </p:sp>
      <p:sp>
        <p:nvSpPr>
          <p:cNvPr id="804" name="Object 804"/>
          <p:cNvSpPr txBox="1"/>
          <p:nvPr/>
        </p:nvSpPr>
        <p:spPr>
          <a:xfrm>
            <a:off x="1993900" y="4667833"/>
            <a:ext cx="20002500" cy="1600200"/>
          </a:xfrm>
          <a:prstGeom prst="rect">
            <a:avLst/>
          </a:prstGeom>
        </p:spPr>
        <p:txBody>
          <a:bodyPr vert="horz" anchor="t" rtlCol="0" anchorCtr="0">
            <a:noAutofit/>
          </a:bodyPr>
          <a:lstStyle/>
          <a:p>
            <a:pPr algn="l">
              <a:lnSpc>
                <a:spcPct val="125000"/>
              </a:lnSpc>
            </a:pPr>
            <a:r>
              <a:rPr sz="2800" i="0" b="0" spc="140" dirty="0" smtClean="0" lang="zh-CN">
                <a:solidFill>
                  <a:srgbClr val="000000"/>
                </a:solidFill>
                <a:latin typeface="OPPOSans-R"/>
                <a:ea typeface="OPPOSans-R"/>
              </a:rPr>
              <a:t>1.Unique Phonetic Features in Chinese and English.</a:t>
            </a:r>
            <a:endParaRPr lang="zh-CN" altLang="en-US" sz="2800"/>
          </a:p>
          <a:p>
            <a:pPr algn="l">
              <a:lnSpc>
                <a:spcPct val="125000"/>
              </a:lnSpc>
            </a:pPr>
            <a:r>
              <a:rPr sz="2800" i="0" b="0" spc="140" dirty="0" smtClean="0" lang="zh-CN">
                <a:solidFill>
                  <a:srgbClr val="000000"/>
                </a:solidFill>
                <a:latin typeface="OPPOSans-R"/>
                <a:ea typeface="OPPOSans-R"/>
              </a:rPr>
              <a:t>2.Unique Word-Formation in Chinese and English.</a:t>
            </a:r>
            <a:endParaRPr lang="zh-CN" altLang="en-US" sz="2800"/>
          </a:p>
          <a:p>
            <a:pPr algn="l">
              <a:lnSpc>
                <a:spcPct val="125000"/>
              </a:lnSpc>
            </a:pPr>
            <a:r>
              <a:rPr sz="2800" i="0" b="0" spc="140" dirty="0" smtClean="0" lang="zh-CN">
                <a:solidFill>
                  <a:srgbClr val="000000"/>
                </a:solidFill>
                <a:latin typeface="OPPOSans-R"/>
                <a:ea typeface="OPPOSans-R"/>
              </a:rPr>
              <a:t>3.Different Figure of Speech in Chinese and English.</a:t>
            </a:r>
            <a:endParaRPr lang="zh-CN" altLang="en-US"/>
          </a:p>
        </p:txBody>
      </p:sp>
      <p:sp>
        <p:nvSpPr>
          <p:cNvPr id="805" name="Object 805"/>
          <p:cNvSpPr txBox="1"/>
          <p:nvPr/>
        </p:nvSpPr>
        <p:spPr>
          <a:xfrm>
            <a:off x="1981200" y="3778833"/>
            <a:ext cx="20040600" cy="546100"/>
          </a:xfrm>
          <a:prstGeom prst="rect">
            <a:avLst/>
          </a:prstGeom>
        </p:spPr>
        <p:txBody>
          <a:bodyPr vert="horz" anchor="t" rtlCol="0" anchorCtr="0">
            <a:noAutofit/>
          </a:bodyPr>
          <a:lstStyle/>
          <a:p>
            <a:pPr algn="l">
              <a:lnSpc>
                <a:spcPct val="100000"/>
              </a:lnSpc>
            </a:pPr>
            <a:r>
              <a:rPr sz="3600" i="0" b="1" spc="720" dirty="0" smtClean="0" lang="zh-CN">
                <a:solidFill>
                  <a:srgbClr val="000000"/>
                </a:solidFill>
                <a:latin typeface="OPPOSans-R"/>
                <a:ea typeface="OPPOSans-R"/>
              </a:rPr>
              <a:t>英汉语言差异导致的不可译性</a:t>
            </a:r>
            <a:endParaRPr lang="zh-CN" altLang="en-US"/>
          </a:p>
        </p:txBody>
      </p:sp>
      <p:sp>
        <p:nvSpPr>
          <p:cNvPr id="806" name="Object 806"/>
          <p:cNvSpPr txBox="1"/>
          <p:nvPr/>
        </p:nvSpPr>
        <p:spPr>
          <a:xfrm>
            <a:off x="965200" y="1866900"/>
            <a:ext cx="11379200"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英汉差异造成的不可译性</a:t>
            </a:r>
            <a:endParaRPr lang="zh-CN" altLang="en-US"/>
          </a:p>
        </p:txBody>
      </p:sp>
      <p:sp>
        <p:nvSpPr>
          <p:cNvPr id="807" name="Object 807"/>
          <p:cNvSpPr txBox="1"/>
          <p:nvPr/>
        </p:nvSpPr>
        <p:spPr>
          <a:xfrm>
            <a:off x="889000" y="1092200"/>
            <a:ext cx="81788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第二章</a:t>
            </a:r>
            <a:endParaRPr lang="zh-CN" altLang="en-US"/>
          </a:p>
        </p:txBody>
      </p:sp>
      <p:pic>
        <p:nvPicPr>
          <p:cNvPr id="808" name="image 808"/>
          <p:cNvPicPr>
            <a:picLocks noChangeAspect="1"/>
          </p:cNvPicPr>
          <p:nvPr/>
        </p:nvPicPr>
        <p:blipFill>
          <a:blip r:embed="rId808">
                </a:blip>
          <a:srcRect/>
          <a:stretch>
            <a:fillRect/>
          </a:stretch>
        </p:blipFill>
        <p:spPr>
          <a:xfrm rot="0" flipV="0" flipH="0">
            <a:off x="-12700" y="1168400"/>
            <a:ext cx="546100" cy="1206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901" name="image 901"/>
          <p:cNvPicPr>
            <a:picLocks noChangeAspect="1"/>
          </p:cNvPicPr>
          <p:nvPr/>
        </p:nvPicPr>
        <p:blipFill>
          <a:blip r:embed="rId901">
                </a:blip>
          <a:srcRect/>
          <a:stretch>
            <a:fillRect/>
          </a:stretch>
        </p:blipFill>
        <p:spPr>
          <a:xfrm rot="0" flipV="0" flipH="0">
            <a:off x="15989300" y="3263900"/>
            <a:ext cx="7226300" cy="4343400"/>
          </a:xfrm>
          <a:prstGeom prst="rect">
            <a:avLst/>
          </a:prstGeom>
        </p:spPr>
      </p:pic>
      <p:pic>
        <p:nvPicPr>
          <p:cNvPr id="902" name="image 902"/>
          <p:cNvPicPr>
            <a:picLocks noChangeAspect="1"/>
          </p:cNvPicPr>
          <p:nvPr/>
        </p:nvPicPr>
        <p:blipFill>
          <a:blip r:embed="rId902">
                </a:blip>
          <a:srcRect/>
          <a:stretch>
            <a:fillRect/>
          </a:stretch>
        </p:blipFill>
        <p:spPr>
          <a:xfrm rot="0" flipV="0" flipH="0">
            <a:off x="8509000" y="3263900"/>
            <a:ext cx="7226300" cy="4343400"/>
          </a:xfrm>
          <a:prstGeom prst="rect">
            <a:avLst/>
          </a:prstGeom>
        </p:spPr>
      </p:pic>
      <p:pic>
        <p:nvPicPr>
          <p:cNvPr id="903" name="image 903"/>
          <p:cNvPicPr>
            <a:picLocks noChangeAspect="1"/>
          </p:cNvPicPr>
          <p:nvPr/>
        </p:nvPicPr>
        <p:blipFill>
          <a:blip r:embed="rId903">
                </a:blip>
          <a:srcRect/>
          <a:stretch>
            <a:fillRect/>
          </a:stretch>
        </p:blipFill>
        <p:spPr>
          <a:xfrm rot="0" flipV="0" flipH="0">
            <a:off x="1041400" y="3263900"/>
            <a:ext cx="7226300" cy="4343400"/>
          </a:xfrm>
          <a:prstGeom prst="rect">
            <a:avLst/>
          </a:prstGeom>
        </p:spPr>
      </p:pic>
      <p:pic>
        <p:nvPicPr>
          <p:cNvPr id="904" name="image 904"/>
          <p:cNvPicPr>
            <a:picLocks noChangeAspect="1"/>
          </p:cNvPicPr>
          <p:nvPr/>
        </p:nvPicPr>
        <p:blipFill>
          <a:blip r:embed="rId904">
            <a:alphaModFix amt="60000"/>
          </a:blip>
          <a:srcRect/>
          <a:stretch>
            <a:fillRect/>
          </a:stretch>
        </p:blipFill>
        <p:spPr>
          <a:xfrm rot="0" flipV="0" flipH="0">
            <a:off x="15976600" y="3251200"/>
            <a:ext cx="7251700" cy="4381500"/>
          </a:xfrm>
          <a:prstGeom prst="rect">
            <a:avLst/>
          </a:prstGeom>
        </p:spPr>
      </p:pic>
      <p:pic>
        <p:nvPicPr>
          <p:cNvPr id="905" name="image 905"/>
          <p:cNvPicPr>
            <a:picLocks noChangeAspect="1"/>
          </p:cNvPicPr>
          <p:nvPr/>
        </p:nvPicPr>
        <p:blipFill>
          <a:blip r:embed="rId905">
            <a:alphaModFix amt="60000"/>
          </a:blip>
          <a:srcRect/>
          <a:stretch>
            <a:fillRect/>
          </a:stretch>
        </p:blipFill>
        <p:spPr>
          <a:xfrm rot="0" flipV="0" flipH="0">
            <a:off x="8509000" y="3238500"/>
            <a:ext cx="7251700" cy="4381500"/>
          </a:xfrm>
          <a:prstGeom prst="rect">
            <a:avLst/>
          </a:prstGeom>
        </p:spPr>
      </p:pic>
      <p:pic>
        <p:nvPicPr>
          <p:cNvPr id="906" name="image 906"/>
          <p:cNvPicPr>
            <a:picLocks noChangeAspect="1"/>
          </p:cNvPicPr>
          <p:nvPr/>
        </p:nvPicPr>
        <p:blipFill>
          <a:blip r:embed="rId906">
            <a:alphaModFix amt="60000"/>
          </a:blip>
          <a:srcRect/>
          <a:stretch>
            <a:fillRect/>
          </a:stretch>
        </p:blipFill>
        <p:spPr>
          <a:xfrm rot="0" flipV="0" flipH="0">
            <a:off x="1028700" y="3238500"/>
            <a:ext cx="7264400" cy="4381500"/>
          </a:xfrm>
          <a:prstGeom prst="rect">
            <a:avLst/>
          </a:prstGeom>
        </p:spPr>
      </p:pic>
      <p:sp>
        <p:nvSpPr>
          <p:cNvPr id="907" name="Object 907"/>
          <p:cNvSpPr txBox="1"/>
          <p:nvPr/>
        </p:nvSpPr>
        <p:spPr>
          <a:xfrm>
            <a:off x="8110276" y="8312150"/>
            <a:ext cx="8049147" cy="546100"/>
          </a:xfrm>
          <a:prstGeom prst="rect">
            <a:avLst/>
          </a:prstGeom>
        </p:spPr>
        <p:txBody>
          <a:bodyPr vert="horz" anchor="t" rtlCol="0" anchorCtr="0">
            <a:noAutofit/>
          </a:bodyPr>
          <a:lstStyle/>
          <a:p>
            <a:pPr algn="ctr">
              <a:lnSpc>
                <a:spcPct val="100000"/>
              </a:lnSpc>
            </a:pPr>
            <a:r>
              <a:rPr sz="3600" i="0" b="1" spc="360" dirty="0" smtClean="0" lang="zh-CN">
                <a:solidFill>
                  <a:srgbClr val="000000"/>
                </a:solidFill>
                <a:latin typeface="OPPOSans-R"/>
                <a:ea typeface="OPPOSans-R"/>
              </a:rPr>
              <a:t>目前中文菜名英译存在的问题</a:t>
            </a:r>
            <a:endParaRPr lang="zh-CN" altLang="en-US"/>
          </a:p>
        </p:txBody>
      </p:sp>
      <p:sp>
        <p:nvSpPr>
          <p:cNvPr id="908" name="Object 908"/>
          <p:cNvSpPr txBox="1"/>
          <p:nvPr/>
        </p:nvSpPr>
        <p:spPr>
          <a:xfrm>
            <a:off x="8574902" y="9107170"/>
            <a:ext cx="7188200" cy="1371600"/>
          </a:xfrm>
          <a:prstGeom prst="rect">
            <a:avLst/>
          </a:prstGeom>
        </p:spPr>
        <p:txBody>
          <a:bodyPr vert="horz" anchor="t" rtlCol="0" anchorCtr="0">
            <a:noAutofit/>
          </a:bodyPr>
          <a:lstStyle/>
          <a:p>
            <a:pPr algn="ctr">
              <a:lnSpc>
                <a:spcPct val="107500"/>
              </a:lnSpc>
            </a:pPr>
            <a:r>
              <a:rPr sz="2800" i="0" b="0" spc="280" dirty="0" smtClean="0" lang="zh-CN">
                <a:solidFill>
                  <a:srgbClr val="000000"/>
                </a:solidFill>
                <a:latin typeface="OPPOSans-R"/>
                <a:ea typeface="OPPOSans-R"/>
              </a:rPr>
              <a:t>PROBLEMS IN THE EXISTINGENGLISH TRANSLATION OFCHINESE DISH NAMES</a:t>
            </a:r>
            <a:endParaRPr lang="zh-CN" altLang="en-US"/>
          </a:p>
        </p:txBody>
      </p:sp>
      <p:sp>
        <p:nvSpPr>
          <p:cNvPr id="909" name="Object 909"/>
          <p:cNvSpPr txBox="1"/>
          <p:nvPr/>
        </p:nvSpPr>
        <p:spPr>
          <a:xfrm>
            <a:off x="18132122" y="4537625"/>
            <a:ext cx="2832100" cy="1244600"/>
          </a:xfrm>
          <a:prstGeom prst="rect">
            <a:avLst/>
          </a:prstGeom>
        </p:spPr>
        <p:txBody>
          <a:bodyPr vert="horz" anchor="t" rtlCol="0" anchorCtr="0">
            <a:noAutofit/>
          </a:bodyPr>
          <a:lstStyle/>
          <a:p>
            <a:pPr algn="ctr">
              <a:lnSpc>
                <a:spcPct val="101666"/>
              </a:lnSpc>
            </a:pPr>
            <a:r>
              <a:rPr sz="8000" i="0" b="0" dirty="0" smtClean="0" lang="zh-CN">
                <a:solidFill>
                  <a:srgbClr val="FFE400"/>
                </a:solidFill>
                <a:latin typeface="OPPOSans-B"/>
                <a:ea typeface="OPPOSans-B"/>
              </a:rPr>
              <a:t>3.3</a:t>
            </a:r>
            <a:endParaRPr lang="zh-CN" altLang="en-US"/>
          </a:p>
        </p:txBody>
      </p:sp>
      <p:sp>
        <p:nvSpPr>
          <p:cNvPr id="9010" name="Object 9010"/>
          <p:cNvSpPr txBox="1"/>
          <p:nvPr/>
        </p:nvSpPr>
        <p:spPr>
          <a:xfrm>
            <a:off x="16074390" y="8312150"/>
            <a:ext cx="7162800" cy="546100"/>
          </a:xfrm>
          <a:prstGeom prst="rect">
            <a:avLst/>
          </a:prstGeom>
        </p:spPr>
        <p:txBody>
          <a:bodyPr vert="horz" anchor="t" rtlCol="0" anchorCtr="0">
            <a:noAutofit/>
          </a:bodyPr>
          <a:lstStyle/>
          <a:p>
            <a:pPr algn="ctr">
              <a:lnSpc>
                <a:spcPct val="100000"/>
              </a:lnSpc>
            </a:pPr>
            <a:r>
              <a:rPr sz="3600" i="0" b="1" spc="360" dirty="0" smtClean="0" lang="zh-CN">
                <a:solidFill>
                  <a:srgbClr val="000000"/>
                </a:solidFill>
                <a:latin typeface="OPPOSans-R"/>
                <a:ea typeface="OPPOSans-R"/>
              </a:rPr>
              <a:t>中国菜名</a:t>
            </a:r>
            <a:endParaRPr lang="zh-CN" altLang="en-US"/>
          </a:p>
        </p:txBody>
      </p:sp>
      <p:sp>
        <p:nvSpPr>
          <p:cNvPr id="9011" name="Object 9011"/>
          <p:cNvSpPr txBox="1"/>
          <p:nvPr/>
        </p:nvSpPr>
        <p:spPr>
          <a:xfrm>
            <a:off x="16063674" y="9122409"/>
            <a:ext cx="7124700" cy="431800"/>
          </a:xfrm>
          <a:prstGeom prst="rect">
            <a:avLst/>
          </a:prstGeom>
        </p:spPr>
        <p:txBody>
          <a:bodyPr vert="horz" anchor="t" rtlCol="0" anchorCtr="0">
            <a:noAutofit/>
          </a:bodyPr>
          <a:lstStyle/>
          <a:p>
            <a:pPr algn="ctr">
              <a:lnSpc>
                <a:spcPct val="100000"/>
              </a:lnSpc>
            </a:pPr>
            <a:r>
              <a:rPr sz="2800" i="0" b="0" spc="280" dirty="0" smtClean="0" lang="zh-CN">
                <a:solidFill>
                  <a:srgbClr val="000000"/>
                </a:solidFill>
                <a:latin typeface="OPPOSans-R"/>
                <a:ea typeface="OPPOSans-R"/>
              </a:rPr>
              <a:t>CHINESE DISH NAMES</a:t>
            </a:r>
            <a:endParaRPr lang="zh-CN" altLang="en-US"/>
          </a:p>
        </p:txBody>
      </p:sp>
      <p:sp>
        <p:nvSpPr>
          <p:cNvPr id="9012" name="Object 9012"/>
          <p:cNvSpPr txBox="1"/>
          <p:nvPr/>
        </p:nvSpPr>
        <p:spPr>
          <a:xfrm>
            <a:off x="10651822" y="4537625"/>
            <a:ext cx="2832100" cy="1244600"/>
          </a:xfrm>
          <a:prstGeom prst="rect">
            <a:avLst/>
          </a:prstGeom>
        </p:spPr>
        <p:txBody>
          <a:bodyPr vert="horz" anchor="t" rtlCol="0" anchorCtr="0">
            <a:noAutofit/>
          </a:bodyPr>
          <a:lstStyle/>
          <a:p>
            <a:pPr algn="ctr">
              <a:lnSpc>
                <a:spcPct val="101666"/>
              </a:lnSpc>
            </a:pPr>
            <a:r>
              <a:rPr sz="8000" i="0" b="0" dirty="0" smtClean="0" lang="zh-CN">
                <a:solidFill>
                  <a:srgbClr val="FFE400"/>
                </a:solidFill>
                <a:latin typeface="OPPOSans-B"/>
                <a:ea typeface="OPPOSans-B"/>
              </a:rPr>
              <a:t>3.2</a:t>
            </a:r>
            <a:endParaRPr lang="zh-CN" altLang="en-US"/>
          </a:p>
        </p:txBody>
      </p:sp>
      <p:sp>
        <p:nvSpPr>
          <p:cNvPr id="9013" name="Object 9013"/>
          <p:cNvSpPr txBox="1"/>
          <p:nvPr/>
        </p:nvSpPr>
        <p:spPr>
          <a:xfrm>
            <a:off x="1061720" y="8312150"/>
            <a:ext cx="7150100" cy="546100"/>
          </a:xfrm>
          <a:prstGeom prst="rect">
            <a:avLst/>
          </a:prstGeom>
        </p:spPr>
        <p:txBody>
          <a:bodyPr vert="horz" anchor="t" rtlCol="0" anchorCtr="0">
            <a:noAutofit/>
          </a:bodyPr>
          <a:lstStyle/>
          <a:p>
            <a:pPr algn="ctr">
              <a:lnSpc>
                <a:spcPct val="100000"/>
              </a:lnSpc>
            </a:pPr>
            <a:r>
              <a:rPr sz="3600" i="0" b="1" spc="360" dirty="0" smtClean="0" lang="zh-CN">
                <a:solidFill>
                  <a:srgbClr val="000000"/>
                </a:solidFill>
                <a:latin typeface="OPPOSans-R"/>
                <a:ea typeface="OPPOSans-R"/>
              </a:rPr>
              <a:t>中国烹饪文化</a:t>
            </a:r>
            <a:endParaRPr lang="zh-CN" altLang="en-US"/>
          </a:p>
        </p:txBody>
      </p:sp>
      <p:sp>
        <p:nvSpPr>
          <p:cNvPr id="9014" name="Object 9014"/>
          <p:cNvSpPr txBox="1"/>
          <p:nvPr/>
        </p:nvSpPr>
        <p:spPr>
          <a:xfrm>
            <a:off x="1076198" y="9122409"/>
            <a:ext cx="7137400" cy="431800"/>
          </a:xfrm>
          <a:prstGeom prst="rect">
            <a:avLst/>
          </a:prstGeom>
        </p:spPr>
        <p:txBody>
          <a:bodyPr vert="horz" anchor="t" rtlCol="0" anchorCtr="0">
            <a:noAutofit/>
          </a:bodyPr>
          <a:lstStyle/>
          <a:p>
            <a:pPr algn="ctr">
              <a:lnSpc>
                <a:spcPct val="100000"/>
              </a:lnSpc>
            </a:pPr>
            <a:r>
              <a:rPr sz="2800" i="0" b="0" spc="280" dirty="0" smtClean="0" lang="zh-CN">
                <a:solidFill>
                  <a:srgbClr val="000000"/>
                </a:solidFill>
                <a:latin typeface="OPPOSans-R"/>
                <a:ea typeface="OPPOSans-R"/>
              </a:rPr>
              <a:t>CHINESE CUISINE CULTURE</a:t>
            </a:r>
            <a:endParaRPr lang="zh-CN" altLang="en-US"/>
          </a:p>
        </p:txBody>
      </p:sp>
      <p:sp>
        <p:nvSpPr>
          <p:cNvPr id="9015" name="Object 9015"/>
          <p:cNvSpPr txBox="1"/>
          <p:nvPr/>
        </p:nvSpPr>
        <p:spPr>
          <a:xfrm>
            <a:off x="3177872" y="4538479"/>
            <a:ext cx="2832100" cy="1244600"/>
          </a:xfrm>
          <a:prstGeom prst="rect">
            <a:avLst/>
          </a:prstGeom>
        </p:spPr>
        <p:txBody>
          <a:bodyPr vert="horz" anchor="t" rtlCol="0" anchorCtr="0">
            <a:noAutofit/>
          </a:bodyPr>
          <a:lstStyle/>
          <a:p>
            <a:pPr algn="ctr">
              <a:lnSpc>
                <a:spcPct val="101666"/>
              </a:lnSpc>
            </a:pPr>
            <a:r>
              <a:rPr sz="8000" i="0" b="0" dirty="0" smtClean="0" lang="zh-CN">
                <a:solidFill>
                  <a:srgbClr val="FFE400"/>
                </a:solidFill>
                <a:latin typeface="OPPOSans-B"/>
                <a:ea typeface="OPPOSans-B"/>
              </a:rPr>
              <a:t>3.1</a:t>
            </a:r>
            <a:endParaRPr lang="zh-CN" altLang="en-US"/>
          </a:p>
        </p:txBody>
      </p:sp>
      <p:sp>
        <p:nvSpPr>
          <p:cNvPr id="9016" name="Object 9016"/>
          <p:cNvSpPr txBox="1"/>
          <p:nvPr/>
        </p:nvSpPr>
        <p:spPr>
          <a:xfrm>
            <a:off x="922676" y="1912662"/>
            <a:ext cx="10096499" cy="431800"/>
          </a:xfrm>
          <a:prstGeom prst="rect">
            <a:avLst/>
          </a:prstGeom>
        </p:spPr>
        <p:txBody>
          <a:bodyPr vert="horz" anchor="t" rtlCol="0" anchorCtr="0">
            <a:noAutofit/>
          </a:bodyPr>
          <a:lstStyle/>
          <a:p>
            <a:pPr algn="l">
              <a:lnSpc>
                <a:spcPct val="100000"/>
              </a:lnSpc>
            </a:pPr>
            <a:r>
              <a:rPr sz="2800" i="0" b="0" spc="280" dirty="0" smtClean="0" lang="zh-CN">
                <a:solidFill>
                  <a:srgbClr val="000000"/>
                </a:solidFill>
                <a:latin typeface="OPPOSans-R"/>
                <a:ea typeface="OPPOSans-R"/>
              </a:rPr>
              <a:t>中国饮食文化与中国菜名分析</a:t>
            </a:r>
            <a:endParaRPr lang="zh-CN" altLang="en-US"/>
          </a:p>
        </p:txBody>
      </p:sp>
      <p:sp>
        <p:nvSpPr>
          <p:cNvPr id="9017" name="Object 9017"/>
          <p:cNvSpPr txBox="1"/>
          <p:nvPr/>
        </p:nvSpPr>
        <p:spPr>
          <a:xfrm>
            <a:off x="922676" y="1118912"/>
            <a:ext cx="8509000" cy="736600"/>
          </a:xfrm>
          <a:prstGeom prst="rect">
            <a:avLst/>
          </a:prstGeom>
        </p:spPr>
        <p:txBody>
          <a:bodyPr vert="horz" anchor="t" rtlCol="0" anchorCtr="0">
            <a:noAutofit/>
          </a:bodyPr>
          <a:lstStyle/>
          <a:p>
            <a:pPr algn="l">
              <a:lnSpc>
                <a:spcPct val="100000"/>
              </a:lnSpc>
            </a:pPr>
            <a:r>
              <a:rPr sz="4800" i="0" b="0" spc="960" dirty="0" smtClean="0" lang="zh-CN">
                <a:solidFill>
                  <a:srgbClr val="000000"/>
                </a:solidFill>
                <a:latin typeface="OPPOSans-B"/>
                <a:ea typeface="OPPOSans-B"/>
              </a:rPr>
              <a:t>第三章</a:t>
            </a:r>
            <a:endParaRPr lang="zh-CN" altLang="en-US"/>
          </a:p>
        </p:txBody>
      </p:sp>
      <p:pic>
        <p:nvPicPr>
          <p:cNvPr id="9018" name="image 9018"/>
          <p:cNvPicPr>
            <a:picLocks noChangeAspect="1"/>
          </p:cNvPicPr>
          <p:nvPr/>
        </p:nvPicPr>
        <p:blipFill>
          <a:blip r:embed="rId9018">
                </a:blip>
          <a:srcRect/>
          <a:stretch>
            <a:fillRect/>
          </a:stretch>
        </p:blipFill>
        <p:spPr>
          <a:xfrm rot="0" flipV="0" flipH="0">
            <a:off x="-12700" y="1168400"/>
            <a:ext cx="546100" cy="1206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2020-12-02T14:49:45.100Z</dcterms:created>
  <dcterms:modified xsi:type="dcterms:W3CDTF">2020-12-02T14:49:45.100Z</dcterms:modified>
</cp:coreProperties>
</file>